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1"/>
    <p:sldMasterId id="2147483758" r:id="rId2"/>
  </p:sldMasterIdLst>
  <p:notesMasterIdLst>
    <p:notesMasterId r:id="rId14"/>
  </p:notesMasterIdLst>
  <p:handoutMasterIdLst>
    <p:handoutMasterId r:id="rId15"/>
  </p:handoutMasterIdLst>
  <p:sldIdLst>
    <p:sldId id="2157" r:id="rId3"/>
    <p:sldId id="2391" r:id="rId4"/>
    <p:sldId id="2398" r:id="rId5"/>
    <p:sldId id="303" r:id="rId6"/>
    <p:sldId id="365" r:id="rId7"/>
    <p:sldId id="2394" r:id="rId8"/>
    <p:sldId id="2400" r:id="rId9"/>
    <p:sldId id="2396" r:id="rId10"/>
    <p:sldId id="2374" r:id="rId11"/>
    <p:sldId id="2390" r:id="rId12"/>
    <p:sldId id="2399" r:id="rId13"/>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SF" initials="NSF" lastIdx="2" clrIdx="0">
    <p:extLst>
      <p:ext uri="{19B8F6BF-5375-455C-9EA6-DF929625EA0E}">
        <p15:presenceInfo xmlns:p15="http://schemas.microsoft.com/office/powerpoint/2012/main" userId="NSF"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7677"/>
    <a:srgbClr val="8064A2"/>
    <a:srgbClr val="4BACC6"/>
    <a:srgbClr val="F69546"/>
    <a:srgbClr val="C0504D"/>
    <a:srgbClr val="9BBB58"/>
    <a:srgbClr val="4297AD"/>
    <a:srgbClr val="8963FF"/>
    <a:srgbClr val="CCCCFF"/>
    <a:srgbClr val="CC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82DC5A5-A726-2F4F-83AE-10A7AEA007EC}" v="84" dt="2019-09-18T14:25:59.7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735" autoAdjust="0"/>
    <p:restoredTop sz="59140" autoAdjust="0"/>
  </p:normalViewPr>
  <p:slideViewPr>
    <p:cSldViewPr snapToGrid="0" showGuides="1">
      <p:cViewPr varScale="1">
        <p:scale>
          <a:sx n="59" d="100"/>
          <a:sy n="59" d="100"/>
        </p:scale>
        <p:origin x="2960" y="184"/>
      </p:cViewPr>
      <p:guideLst>
        <p:guide orient="horz" pos="1320"/>
        <p:guide pos="3840"/>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21"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var/folders/5c/x0wjmt4x6t33s0s86cl1c5xm0000kv/T/com.microsoft.Outlook/Outlook%20Temp/Combined%20Excel%20Data%5b4%5d.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var/folders/5c/x0wjmt4x6t33s0s86cl1c5xm0000kv/T/com.microsoft.Outlook/Outlook%20Temp/Combined%20Excel%20Data%5b4%5d.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spc="0" baseline="0">
                <a:solidFill>
                  <a:schemeClr val="tx1">
                    <a:lumMod val="65000"/>
                    <a:lumOff val="35000"/>
                  </a:schemeClr>
                </a:solidFill>
                <a:latin typeface="+mn-lt"/>
                <a:ea typeface="+mn-ea"/>
                <a:cs typeface="+mn-cs"/>
              </a:defRPr>
            </a:pPr>
            <a:r>
              <a:rPr lang="en-US" sz="1800" b="1"/>
              <a:t>Awards</a:t>
            </a:r>
            <a:r>
              <a:rPr lang="en-US" sz="1800" b="1" baseline="0"/>
              <a:t> by Gender</a:t>
            </a:r>
            <a:endParaRPr lang="en-US" sz="1800" b="1"/>
          </a:p>
        </c:rich>
      </c:tx>
      <c:overlay val="0"/>
      <c:spPr>
        <a:noFill/>
        <a:ln>
          <a:noFill/>
        </a:ln>
        <a:effectLst/>
      </c:spPr>
      <c:txPr>
        <a:bodyPr rot="0" spcFirstLastPara="1" vertOverflow="ellipsis" vert="horz" wrap="square" anchor="ctr" anchorCtr="1"/>
        <a:lstStyle/>
        <a:p>
          <a:pPr>
            <a:defRPr sz="18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8788628587365394"/>
          <c:y val="0.10927930137821988"/>
          <c:w val="0.62854706174451902"/>
          <c:h val="0.71558220772675907"/>
        </c:manualLayout>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827A-3C4B-8C17-3207EB833B3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27A-3C4B-8C17-3207EB833B3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827A-3C4B-8C17-3207EB833B3E}"/>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'Question 7 Gender'!$N$10:$P$10</c:f>
              <c:strCache>
                <c:ptCount val="3"/>
                <c:pt idx="0">
                  <c:v>Female</c:v>
                </c:pt>
                <c:pt idx="1">
                  <c:v>Male</c:v>
                </c:pt>
                <c:pt idx="2">
                  <c:v>Unknown</c:v>
                </c:pt>
              </c:strCache>
            </c:strRef>
          </c:cat>
          <c:val>
            <c:numRef>
              <c:f>'Question 7 Gender'!$N$14:$P$14</c:f>
              <c:numCache>
                <c:formatCode>[$-10409]#,##0%</c:formatCode>
                <c:ptCount val="3"/>
                <c:pt idx="0">
                  <c:v>0.14899328859060404</c:v>
                </c:pt>
                <c:pt idx="1">
                  <c:v>0.73422818791946309</c:v>
                </c:pt>
                <c:pt idx="2">
                  <c:v>0.11677852348993288</c:v>
                </c:pt>
              </c:numCache>
            </c:numRef>
          </c:val>
          <c:extLst>
            <c:ext xmlns:c16="http://schemas.microsoft.com/office/drawing/2014/chart" uri="{C3380CC4-5D6E-409C-BE32-E72D297353CC}">
              <c16:uniqueId val="{00000006-827A-3C4B-8C17-3207EB833B3E}"/>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spc="0" baseline="0">
                <a:solidFill>
                  <a:schemeClr val="tx1">
                    <a:lumMod val="65000"/>
                    <a:lumOff val="35000"/>
                  </a:schemeClr>
                </a:solidFill>
                <a:latin typeface="+mn-lt"/>
                <a:ea typeface="+mn-ea"/>
                <a:cs typeface="+mn-cs"/>
              </a:defRPr>
            </a:pPr>
            <a:r>
              <a:rPr lang="en-US" sz="1800" b="1"/>
              <a:t>Awards</a:t>
            </a:r>
            <a:r>
              <a:rPr lang="en-US" sz="1800" b="1" baseline="0"/>
              <a:t> by Ethnicity </a:t>
            </a:r>
            <a:endParaRPr lang="en-US" sz="1800" b="1"/>
          </a:p>
        </c:rich>
      </c:tx>
      <c:overlay val="0"/>
      <c:spPr>
        <a:noFill/>
        <a:ln>
          <a:noFill/>
        </a:ln>
        <a:effectLst/>
      </c:spPr>
      <c:txPr>
        <a:bodyPr rot="0" spcFirstLastPara="1" vertOverflow="ellipsis" vert="horz" wrap="square" anchor="ctr" anchorCtr="1"/>
        <a:lstStyle/>
        <a:p>
          <a:pPr>
            <a:defRPr sz="18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FE8-DD46-B599-99693DCFF88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0FE8-DD46-B599-99693DCFF88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FE8-DD46-B599-99693DCFF88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FE8-DD46-B599-99693DCFF88B}"/>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0FE8-DD46-B599-99693DCFF88B}"/>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0FE8-DD46-B599-99693DCFF88B}"/>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0FE8-DD46-B599-99693DCFF88B}"/>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0FE8-DD46-B599-99693DCFF88B}"/>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'Question 7 Ethnicity '!$Q$8:$X$8</c:f>
              <c:strCache>
                <c:ptCount val="8"/>
                <c:pt idx="0">
                  <c:v>American Indian/Alaskan</c:v>
                </c:pt>
                <c:pt idx="1">
                  <c:v>Asian</c:v>
                </c:pt>
                <c:pt idx="2">
                  <c:v>Black/African American</c:v>
                </c:pt>
                <c:pt idx="3">
                  <c:v>Hispanic</c:v>
                </c:pt>
                <c:pt idx="4">
                  <c:v>MultiRacial</c:v>
                </c:pt>
                <c:pt idx="5">
                  <c:v>Native Hawiian/Pacific Islander</c:v>
                </c:pt>
                <c:pt idx="6">
                  <c:v>Unknown</c:v>
                </c:pt>
                <c:pt idx="7">
                  <c:v>White</c:v>
                </c:pt>
              </c:strCache>
            </c:strRef>
          </c:cat>
          <c:val>
            <c:numRef>
              <c:f>'Question 7 Ethnicity '!$Q$12:$X$12</c:f>
              <c:numCache>
                <c:formatCode>0.00%</c:formatCode>
                <c:ptCount val="8"/>
                <c:pt idx="0">
                  <c:v>0</c:v>
                </c:pt>
                <c:pt idx="1">
                  <c:v>0.14209115281501342</c:v>
                </c:pt>
                <c:pt idx="2">
                  <c:v>8.0428954423592495E-3</c:v>
                </c:pt>
                <c:pt idx="3">
                  <c:v>4.2895442359249331E-2</c:v>
                </c:pt>
                <c:pt idx="4">
                  <c:v>8.0428954423592495E-3</c:v>
                </c:pt>
                <c:pt idx="5">
                  <c:v>2.6809651474530832E-3</c:v>
                </c:pt>
                <c:pt idx="6">
                  <c:v>0.1353887399463807</c:v>
                </c:pt>
                <c:pt idx="7">
                  <c:v>0.66085790884718498</c:v>
                </c:pt>
              </c:numCache>
            </c:numRef>
          </c:val>
          <c:extLst>
            <c:ext xmlns:c16="http://schemas.microsoft.com/office/drawing/2014/chart" uri="{C3380CC4-5D6E-409C-BE32-E72D297353CC}">
              <c16:uniqueId val="{00000010-0FE8-DD46-B599-99693DCFF88B}"/>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5.7316825958033946E-2"/>
          <c:y val="0.77509621382462413"/>
          <c:w val="0.87447075483052261"/>
          <c:h val="0.21087020540042392"/>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F1A88FD1-99E9-DD45-8E07-EE1DC5FFFB68}" type="datetimeFigureOut">
              <a:rPr lang="en-US" smtClean="0"/>
              <a:t>2/13/20</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64DFCA45-01DF-9E48-9654-C0DE7643CC16}" type="slidenum">
              <a:rPr lang="en-US" smtClean="0"/>
              <a:t>‹#›</a:t>
            </a:fld>
            <a:endParaRPr lang="en-US"/>
          </a:p>
        </p:txBody>
      </p:sp>
    </p:spTree>
    <p:extLst>
      <p:ext uri="{BB962C8B-B14F-4D97-AF65-F5344CB8AC3E}">
        <p14:creationId xmlns:p14="http://schemas.microsoft.com/office/powerpoint/2010/main" val="86788407"/>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599A5F3A-57B8-4697-A4D1-727D10C26665}" type="datetimeFigureOut">
              <a:rPr lang="en-US" smtClean="0"/>
              <a:t>2/13/20</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AE651379-91FA-4683-8605-4DED11A069B7}" type="slidenum">
              <a:rPr lang="en-US" smtClean="0"/>
              <a:t>‹#›</a:t>
            </a:fld>
            <a:endParaRPr lang="en-US"/>
          </a:p>
        </p:txBody>
      </p:sp>
    </p:spTree>
    <p:extLst>
      <p:ext uri="{BB962C8B-B14F-4D97-AF65-F5344CB8AC3E}">
        <p14:creationId xmlns:p14="http://schemas.microsoft.com/office/powerpoint/2010/main" val="1770816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7E5B12-F2C9-44D7-BF81-E4DA9C00038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66898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sz="1800"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C01E9F-2EFF-4575-9F4C-E632169A3D4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6516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A26204F-C6D3-45E2-BA8F-945043471487}" type="slidenum">
              <a:rPr lang="en-US" smtClean="0"/>
              <a:pPr>
                <a:defRPr/>
              </a:pPr>
              <a:t>11</a:t>
            </a:fld>
            <a:endParaRPr lang="en-US"/>
          </a:p>
        </p:txBody>
      </p:sp>
    </p:spTree>
    <p:extLst>
      <p:ext uri="{BB962C8B-B14F-4D97-AF65-F5344CB8AC3E}">
        <p14:creationId xmlns:p14="http://schemas.microsoft.com/office/powerpoint/2010/main" val="3819893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C01E9F-2EFF-4575-9F4C-E632169A3D4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735912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a:buFont typeface="Arial" charset="0"/>
              <a:buNone/>
            </a:pPr>
            <a:r>
              <a:rPr lang="en-US" dirty="0"/>
              <a:t>The</a:t>
            </a:r>
            <a:r>
              <a:rPr lang="en-US" baseline="0" dirty="0"/>
              <a:t> </a:t>
            </a:r>
            <a:r>
              <a:rPr lang="en-US" dirty="0"/>
              <a:t>CSSI program is guided by six principles.</a:t>
            </a:r>
            <a:r>
              <a:rPr lang="en-US" baseline="0" dirty="0"/>
              <a:t> </a:t>
            </a:r>
            <a:r>
              <a:rPr lang="en-US" sz="1200" dirty="0">
                <a:solidFill>
                  <a:schemeClr val="tx1"/>
                </a:solidFill>
              </a:rPr>
              <a:t>The project must explicitly address these principles, which translate into solicitation-specific criteria.</a:t>
            </a:r>
          </a:p>
          <a:p>
            <a:endParaRPr lang="en-US" baseline="0" dirty="0"/>
          </a:p>
          <a:p>
            <a:pPr marL="285750" indent="-285750" algn="l">
              <a:buFont typeface="Arial" charset="0"/>
              <a:buChar char="•"/>
            </a:pPr>
            <a:r>
              <a:rPr lang="en-US" sz="1200" b="1" i="1" dirty="0">
                <a:solidFill>
                  <a:schemeClr val="tx1"/>
                </a:solidFill>
              </a:rPr>
              <a:t>The project must be Science-driven</a:t>
            </a:r>
            <a:r>
              <a:rPr lang="en-US" sz="1200" b="0" i="0" dirty="0">
                <a:solidFill>
                  <a:schemeClr val="tx1"/>
                </a:solidFill>
              </a:rPr>
              <a:t>,</a:t>
            </a:r>
            <a:r>
              <a:rPr lang="en-US" sz="1200" b="0" i="0" baseline="0" dirty="0">
                <a:solidFill>
                  <a:schemeClr val="tx1"/>
                </a:solidFill>
              </a:rPr>
              <a:t> p</a:t>
            </a:r>
            <a:r>
              <a:rPr lang="en-US" sz="1200" dirty="0">
                <a:solidFill>
                  <a:schemeClr val="tx1"/>
                </a:solidFill>
              </a:rPr>
              <a:t>romoting science excellence, enabling fundamentally new scientific advances; and benefiting science and engineering communities beyond the participating communities.</a:t>
            </a:r>
          </a:p>
          <a:p>
            <a:pPr marL="285750" indent="-285750" algn="l">
              <a:buFont typeface="Arial" charset="0"/>
              <a:buChar char="•"/>
            </a:pPr>
            <a:r>
              <a:rPr lang="en-US" sz="1200" b="1" i="1" dirty="0">
                <a:solidFill>
                  <a:schemeClr val="tx1"/>
                </a:solidFill>
              </a:rPr>
              <a:t>The project must be  Innovative</a:t>
            </a:r>
            <a:r>
              <a:rPr lang="en-US" sz="1200" b="0" i="0" dirty="0">
                <a:solidFill>
                  <a:schemeClr val="tx1"/>
                </a:solidFill>
              </a:rPr>
              <a:t>,</a:t>
            </a:r>
            <a:r>
              <a:rPr lang="en-US" sz="1200" b="0" i="0" baseline="0" dirty="0">
                <a:solidFill>
                  <a:schemeClr val="tx1"/>
                </a:solidFill>
              </a:rPr>
              <a:t> e</a:t>
            </a:r>
            <a:r>
              <a:rPr lang="en-US" sz="1200" dirty="0">
                <a:solidFill>
                  <a:schemeClr val="tx1"/>
                </a:solidFill>
              </a:rPr>
              <a:t>mphasizing unique NSF contributions; building the capability, capacity, and cohesiveness of a national CI ecosystem; and considers both the human and technical aspects of the CI.</a:t>
            </a:r>
          </a:p>
          <a:p>
            <a:pPr marL="285750" indent="-285750" algn="l">
              <a:buFont typeface="Arial" charset="0"/>
              <a:buChar char="•"/>
            </a:pPr>
            <a:r>
              <a:rPr lang="en-US" sz="1200" b="1" i="1" dirty="0">
                <a:solidFill>
                  <a:schemeClr val="tx1"/>
                </a:solidFill>
              </a:rPr>
              <a:t>The project must be Collaborative</a:t>
            </a:r>
            <a:r>
              <a:rPr lang="en-US" sz="1200" b="0" i="0" baseline="0" dirty="0">
                <a:solidFill>
                  <a:schemeClr val="tx1"/>
                </a:solidFill>
              </a:rPr>
              <a:t>, f</a:t>
            </a:r>
            <a:r>
              <a:rPr lang="en-US" sz="1200" dirty="0">
                <a:solidFill>
                  <a:schemeClr val="tx1"/>
                </a:solidFill>
              </a:rPr>
              <a:t>ostering partnerships and community development; actively engages CI experts, specialists and scientists working in concert with domain scientists who are users of CI.</a:t>
            </a:r>
          </a:p>
          <a:p>
            <a:pPr marL="285750" indent="-285750" algn="l">
              <a:buFont typeface="Arial" charset="0"/>
              <a:buChar char="•"/>
            </a:pPr>
            <a:r>
              <a:rPr lang="en-US" sz="1200" b="1" i="1" dirty="0">
                <a:solidFill>
                  <a:schemeClr val="tx1"/>
                </a:solidFill>
              </a:rPr>
              <a:t>The project must be Leveraged</a:t>
            </a:r>
            <a:r>
              <a:rPr lang="en-US" sz="1200" b="0" i="0" dirty="0">
                <a:solidFill>
                  <a:schemeClr val="tx1"/>
                </a:solidFill>
              </a:rPr>
              <a:t>,</a:t>
            </a:r>
            <a:r>
              <a:rPr lang="en-US" sz="1200" b="0" i="0" baseline="0" dirty="0">
                <a:solidFill>
                  <a:schemeClr val="tx1"/>
                </a:solidFill>
              </a:rPr>
              <a:t> </a:t>
            </a:r>
            <a:r>
              <a:rPr lang="en-US" sz="1200" dirty="0">
                <a:solidFill>
                  <a:schemeClr val="tx1"/>
                </a:solidFill>
              </a:rPr>
              <a:t>building on existing, recognized capabilities.</a:t>
            </a:r>
          </a:p>
          <a:p>
            <a:pPr marL="285750" indent="-285750" algn="l">
              <a:buFont typeface="Arial" charset="0"/>
              <a:buChar char="•"/>
            </a:pPr>
            <a:r>
              <a:rPr lang="en-US" sz="1200" b="1" i="1" dirty="0">
                <a:solidFill>
                  <a:schemeClr val="tx1"/>
                </a:solidFill>
              </a:rPr>
              <a:t>The project must be Strategic</a:t>
            </a:r>
            <a:r>
              <a:rPr lang="en-US" sz="1200" b="0" i="1" dirty="0">
                <a:solidFill>
                  <a:schemeClr val="tx1"/>
                </a:solidFill>
              </a:rPr>
              <a:t>, </a:t>
            </a:r>
            <a:r>
              <a:rPr lang="en-US" sz="1200" b="0" i="0" dirty="0">
                <a:solidFill>
                  <a:schemeClr val="tx1"/>
                </a:solidFill>
              </a:rPr>
              <a:t>with</a:t>
            </a:r>
            <a:r>
              <a:rPr lang="en-US" sz="1200" b="0" i="1" dirty="0">
                <a:solidFill>
                  <a:schemeClr val="tx1"/>
                </a:solidFill>
              </a:rPr>
              <a:t> </a:t>
            </a:r>
            <a:r>
              <a:rPr lang="en-US" sz="1200" b="0" i="0" baseline="0" dirty="0">
                <a:solidFill>
                  <a:schemeClr val="tx1"/>
                </a:solidFill>
              </a:rPr>
              <a:t>m</a:t>
            </a:r>
            <a:r>
              <a:rPr lang="en-US" sz="1200" dirty="0">
                <a:solidFill>
                  <a:schemeClr val="tx1"/>
                </a:solidFill>
              </a:rPr>
              <a:t>anagement plans and metrics that encourage measurement of progress and sharing of results.</a:t>
            </a:r>
          </a:p>
          <a:p>
            <a:pPr marL="285750" indent="-285750" algn="l">
              <a:buFont typeface="Arial" charset="0"/>
              <a:buChar char="•"/>
            </a:pPr>
            <a:r>
              <a:rPr lang="en-US" sz="1200" b="1" i="1" dirty="0">
                <a:solidFill>
                  <a:schemeClr val="tx1"/>
                </a:solidFill>
              </a:rPr>
              <a:t>The project must be Sustained</a:t>
            </a:r>
            <a:r>
              <a:rPr lang="en-US" sz="1200" b="0" i="0" dirty="0">
                <a:solidFill>
                  <a:schemeClr val="tx1"/>
                </a:solidFill>
              </a:rPr>
              <a:t>,</a:t>
            </a:r>
            <a:r>
              <a:rPr lang="en-US" sz="1200" b="0" i="0" baseline="0" dirty="0">
                <a:solidFill>
                  <a:schemeClr val="tx1"/>
                </a:solidFill>
              </a:rPr>
              <a:t> p</a:t>
            </a:r>
            <a:r>
              <a:rPr lang="en-US" sz="1200" dirty="0">
                <a:solidFill>
                  <a:schemeClr val="tx1"/>
                </a:solidFill>
              </a:rPr>
              <a:t>roviding benefits beyond the participants and the lifetime of the award, and resulting in widely accessible long-term community cyberinfrastructure.  </a:t>
            </a:r>
          </a:p>
          <a:p>
            <a:endParaRPr lang="en-US" dirty="0"/>
          </a:p>
        </p:txBody>
      </p:sp>
      <p:sp>
        <p:nvSpPr>
          <p:cNvPr id="4" name="Slide Number Placeholder 3"/>
          <p:cNvSpPr>
            <a:spLocks noGrp="1"/>
          </p:cNvSpPr>
          <p:nvPr>
            <p:ph type="sldNum" sz="quarter" idx="10"/>
          </p:nvPr>
        </p:nvSpPr>
        <p:spPr/>
        <p:txBody>
          <a:bodyPr/>
          <a:lstStyle/>
          <a:p>
            <a:fld id="{4C7E1CC9-C181-4583-9F0F-C39113424651}" type="slidenum">
              <a:rPr lang="en-US" smtClean="0"/>
              <a:t>3</a:t>
            </a:fld>
            <a:endParaRPr lang="en-US"/>
          </a:p>
        </p:txBody>
      </p:sp>
    </p:spTree>
    <p:extLst>
      <p:ext uri="{BB962C8B-B14F-4D97-AF65-F5344CB8AC3E}">
        <p14:creationId xmlns:p14="http://schemas.microsoft.com/office/powerpoint/2010/main" val="254304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eaLnBrk="1" fontAlgn="auto" latinLnBrk="0" hangingPunct="1"/>
            <a:r>
              <a:rPr lang="en-US" sz="1000" b="0" i="0" u="none" strike="noStrike" kern="1200" dirty="0">
                <a:solidFill>
                  <a:schemeClr val="tx1"/>
                </a:solidFill>
                <a:effectLst/>
                <a:latin typeface="+mn-lt"/>
                <a:ea typeface="+mn-ea"/>
                <a:cs typeface="+mn-cs"/>
              </a:rPr>
              <a:t>The CSSI umbrella</a:t>
            </a:r>
            <a:r>
              <a:rPr lang="en-US" sz="1000" b="0" i="0" u="none" strike="noStrike" kern="1200" baseline="0" dirty="0">
                <a:solidFill>
                  <a:schemeClr val="tx1"/>
                </a:solidFill>
                <a:effectLst/>
                <a:latin typeface="+mn-lt"/>
                <a:ea typeface="+mn-ea"/>
                <a:cs typeface="+mn-cs"/>
              </a:rPr>
              <a:t> includes four different classes of investment.  Only the first two investment classes are included in solicitation NSF 19-548; the other classes will not be covered in this webinar.  </a:t>
            </a:r>
          </a:p>
          <a:p>
            <a:pPr rtl="0" eaLnBrk="1" fontAlgn="auto" latinLnBrk="0" hangingPunct="1"/>
            <a:endParaRPr lang="en-US" sz="1000" b="0" i="0" u="none" strike="noStrike" kern="1200" baseline="0" dirty="0">
              <a:solidFill>
                <a:schemeClr val="tx1"/>
              </a:solidFill>
              <a:effectLst/>
              <a:latin typeface="+mn-lt"/>
              <a:ea typeface="+mn-ea"/>
              <a:cs typeface="+mn-cs"/>
            </a:endParaRPr>
          </a:p>
          <a:p>
            <a:pPr rtl="0" eaLnBrk="1" fontAlgn="auto" latinLnBrk="0" hangingPunct="1"/>
            <a:r>
              <a:rPr lang="en-US" sz="1000" b="0" i="0" u="none" strike="noStrike" kern="1200" baseline="0" dirty="0">
                <a:solidFill>
                  <a:schemeClr val="tx1"/>
                </a:solidFill>
                <a:effectLst/>
                <a:latin typeface="+mn-lt"/>
                <a:ea typeface="+mn-ea"/>
                <a:cs typeface="+mn-cs"/>
              </a:rPr>
              <a:t>First is the </a:t>
            </a:r>
            <a:r>
              <a:rPr lang="en-US" sz="1000" b="1" i="0" u="none" strike="noStrike" kern="1200" dirty="0">
                <a:solidFill>
                  <a:schemeClr val="tx1"/>
                </a:solidFill>
                <a:effectLst/>
                <a:latin typeface="+mn-lt"/>
                <a:ea typeface="+mn-ea"/>
                <a:cs typeface="+mn-cs"/>
              </a:rPr>
              <a:t>Elements.</a:t>
            </a:r>
            <a:r>
              <a:rPr lang="en-US" sz="1000" b="1" i="0" u="none" strike="noStrike" kern="1200" baseline="0" dirty="0">
                <a:solidFill>
                  <a:schemeClr val="tx1"/>
                </a:solidFill>
                <a:effectLst/>
                <a:latin typeface="+mn-lt"/>
                <a:ea typeface="+mn-ea"/>
                <a:cs typeface="+mn-cs"/>
              </a:rPr>
              <a:t> </a:t>
            </a:r>
            <a:r>
              <a:rPr lang="en-US" sz="1000" b="0" i="0" u="none" strike="noStrike" kern="1200" baseline="0" dirty="0">
                <a:solidFill>
                  <a:schemeClr val="tx1"/>
                </a:solidFill>
                <a:effectLst/>
                <a:latin typeface="+mn-lt"/>
                <a:ea typeface="+mn-ea"/>
                <a:cs typeface="+mn-cs"/>
              </a:rPr>
              <a:t>This class of investment</a:t>
            </a:r>
            <a:r>
              <a:rPr lang="en-US" sz="1000" b="0" i="0" u="none" strike="noStrike" kern="1200" dirty="0">
                <a:solidFill>
                  <a:schemeClr val="tx1"/>
                </a:solidFill>
                <a:effectLst/>
                <a:latin typeface="+mn-lt"/>
                <a:ea typeface="+mn-ea"/>
                <a:cs typeface="+mn-cs"/>
              </a:rPr>
              <a:t> targets small groups that will create and deploy robust capabilities for which there is a demonstrated need that will advance one or more significant areas of science and engineering.</a:t>
            </a:r>
          </a:p>
          <a:p>
            <a:pPr rtl="0" eaLnBrk="1" fontAlgn="auto" latinLnBrk="0" hangingPunct="1"/>
            <a:endParaRPr lang="en-US" sz="1000" b="0" i="0" u="none" strike="noStrike" kern="1200" dirty="0">
              <a:solidFill>
                <a:schemeClr val="tx1"/>
              </a:solidFill>
              <a:effectLst/>
              <a:latin typeface="+mn-lt"/>
              <a:ea typeface="+mn-ea"/>
              <a:cs typeface="+mn-cs"/>
            </a:endParaRPr>
          </a:p>
          <a:p>
            <a:pPr rtl="0" eaLnBrk="1" fontAlgn="t" latinLnBrk="0" hangingPunct="1"/>
            <a:r>
              <a:rPr lang="en-US" sz="1000" b="0" i="0" u="none" strike="noStrike" kern="1200" dirty="0">
                <a:solidFill>
                  <a:schemeClr val="tx1"/>
                </a:solidFill>
                <a:effectLst/>
                <a:latin typeface="+mn-lt"/>
                <a:ea typeface="+mn-ea"/>
                <a:cs typeface="+mn-cs"/>
              </a:rPr>
              <a:t>The next class of investment is the </a:t>
            </a:r>
            <a:r>
              <a:rPr lang="en-US" sz="1000" b="1" i="0" u="none" strike="noStrike" kern="1200" dirty="0">
                <a:solidFill>
                  <a:schemeClr val="tx1"/>
                </a:solidFill>
                <a:effectLst/>
                <a:latin typeface="+mn-lt"/>
                <a:ea typeface="+mn-ea"/>
                <a:cs typeface="+mn-cs"/>
              </a:rPr>
              <a:t>Framework Implementations</a:t>
            </a:r>
            <a:r>
              <a:rPr lang="en-US" sz="1000" b="1" i="0" u="none" strike="noStrike" kern="1200" baseline="0" dirty="0">
                <a:solidFill>
                  <a:schemeClr val="tx1"/>
                </a:solidFill>
                <a:effectLst/>
                <a:latin typeface="+mn-lt"/>
                <a:ea typeface="+mn-ea"/>
                <a:cs typeface="+mn-cs"/>
              </a:rPr>
              <a:t> </a:t>
            </a:r>
            <a:r>
              <a:rPr lang="en-US" sz="1000" b="0" i="0" u="none" strike="noStrike" kern="1200" baseline="0" dirty="0">
                <a:solidFill>
                  <a:schemeClr val="tx1"/>
                </a:solidFill>
                <a:effectLst/>
                <a:latin typeface="+mn-lt"/>
                <a:ea typeface="+mn-ea"/>
                <a:cs typeface="+mn-cs"/>
              </a:rPr>
              <a:t>that</a:t>
            </a:r>
            <a:r>
              <a:rPr lang="en-US" sz="1000" b="1" i="0" u="none" strike="noStrike" kern="1200" dirty="0">
                <a:solidFill>
                  <a:schemeClr val="tx1"/>
                </a:solidFill>
                <a:effectLst/>
                <a:latin typeface="+mn-lt"/>
                <a:ea typeface="+mn-ea"/>
                <a:cs typeface="+mn-cs"/>
              </a:rPr>
              <a:t> </a:t>
            </a:r>
            <a:r>
              <a:rPr lang="en-US" sz="1000" b="0" i="0" u="none" strike="noStrike" kern="1200" dirty="0">
                <a:solidFill>
                  <a:schemeClr val="tx1"/>
                </a:solidFill>
                <a:effectLst/>
                <a:latin typeface="+mn-lt"/>
                <a:ea typeface="+mn-ea"/>
                <a:cs typeface="+mn-cs"/>
              </a:rPr>
              <a:t>targets larger, interdisciplinary teams organized around the development and application of common infrastructure aimed at solving common research problems faced by NSF researchers in one or more areas of science and engineering, resulting in a sustainable community framework serving a diverse community or communities.</a:t>
            </a:r>
          </a:p>
          <a:p>
            <a:pPr rtl="0" eaLnBrk="1" fontAlgn="t" latinLnBrk="0" hangingPunct="1"/>
            <a:endParaRPr lang="en-US" sz="1000" b="0" i="0" u="none" strike="noStrike" kern="1200" dirty="0">
              <a:solidFill>
                <a:schemeClr val="tx1"/>
              </a:solidFill>
              <a:effectLst/>
              <a:latin typeface="+mn-lt"/>
              <a:ea typeface="+mn-ea"/>
              <a:cs typeface="+mn-cs"/>
            </a:endParaRPr>
          </a:p>
          <a:p>
            <a:pPr rtl="0" eaLnBrk="1" fontAlgn="auto" latinLnBrk="0" hangingPunct="1"/>
            <a:r>
              <a:rPr lang="en-US" sz="1000" b="0" i="0" u="none" strike="noStrike" kern="1200" dirty="0">
                <a:solidFill>
                  <a:schemeClr val="tx1"/>
                </a:solidFill>
                <a:effectLst/>
                <a:latin typeface="+mn-lt"/>
                <a:ea typeface="+mn-ea"/>
                <a:cs typeface="+mn-cs"/>
              </a:rPr>
              <a:t>The third</a:t>
            </a:r>
            <a:r>
              <a:rPr lang="en-US" sz="1000" b="0" i="0" u="none" strike="noStrike" kern="1200" baseline="0" dirty="0">
                <a:solidFill>
                  <a:schemeClr val="tx1"/>
                </a:solidFill>
                <a:effectLst/>
                <a:latin typeface="+mn-lt"/>
                <a:ea typeface="+mn-ea"/>
                <a:cs typeface="+mn-cs"/>
              </a:rPr>
              <a:t> class of investment is the </a:t>
            </a:r>
            <a:r>
              <a:rPr lang="en-US" sz="1000" b="1" i="0" u="none" strike="noStrike" kern="1200" dirty="0">
                <a:solidFill>
                  <a:schemeClr val="tx1"/>
                </a:solidFill>
                <a:effectLst/>
                <a:latin typeface="+mn-lt"/>
                <a:ea typeface="+mn-ea"/>
                <a:cs typeface="+mn-cs"/>
              </a:rPr>
              <a:t>Planning Grants for Community Cyberinfrastructure</a:t>
            </a:r>
            <a:r>
              <a:rPr lang="en-US" sz="1000" b="1" i="0" u="none" strike="noStrike" kern="1200" baseline="0" dirty="0">
                <a:solidFill>
                  <a:schemeClr val="tx1"/>
                </a:solidFill>
                <a:effectLst/>
                <a:latin typeface="+mn-lt"/>
                <a:ea typeface="+mn-ea"/>
                <a:cs typeface="+mn-cs"/>
              </a:rPr>
              <a:t> </a:t>
            </a:r>
            <a:r>
              <a:rPr lang="en-US" sz="1000" b="0" i="0" u="none" strike="noStrike" kern="1200" baseline="0" dirty="0">
                <a:solidFill>
                  <a:schemeClr val="tx1"/>
                </a:solidFill>
                <a:effectLst/>
                <a:latin typeface="+mn-lt"/>
                <a:ea typeface="+mn-ea"/>
                <a:cs typeface="+mn-cs"/>
              </a:rPr>
              <a:t>where the f</a:t>
            </a:r>
            <a:r>
              <a:rPr lang="en-US" sz="1000" b="0" i="0" u="none" strike="noStrike" kern="1200" dirty="0">
                <a:solidFill>
                  <a:schemeClr val="tx1"/>
                </a:solidFill>
                <a:effectLst/>
                <a:latin typeface="+mn-lt"/>
                <a:ea typeface="+mn-ea"/>
                <a:cs typeface="+mn-cs"/>
              </a:rPr>
              <a:t>ocus is on the establishment of long-term capabilities in cyberinfrastructure, which would serve a research community of substantial size and disciplinary breadth.</a:t>
            </a:r>
          </a:p>
          <a:p>
            <a:pPr rtl="0" eaLnBrk="1" fontAlgn="auto" latinLnBrk="0" hangingPunct="1"/>
            <a:endParaRPr lang="en-US" sz="1000" b="0" i="0" u="none" strike="noStrike" kern="1200" dirty="0">
              <a:solidFill>
                <a:schemeClr val="tx1"/>
              </a:solidFill>
              <a:effectLst/>
              <a:latin typeface="+mn-lt"/>
              <a:ea typeface="+mn-ea"/>
              <a:cs typeface="+mn-cs"/>
            </a:endParaRPr>
          </a:p>
          <a:p>
            <a:pPr rtl="0" eaLnBrk="1" fontAlgn="auto" latinLnBrk="0" hangingPunct="1"/>
            <a:r>
              <a:rPr lang="en-US" sz="1000" b="0" i="0" u="none" strike="noStrike" kern="1200" dirty="0">
                <a:solidFill>
                  <a:schemeClr val="tx1"/>
                </a:solidFill>
                <a:effectLst/>
                <a:latin typeface="+mn-lt"/>
                <a:ea typeface="+mn-ea"/>
                <a:cs typeface="+mn-cs"/>
              </a:rPr>
              <a:t>Finally, the fourth</a:t>
            </a:r>
            <a:r>
              <a:rPr lang="en-US" sz="1000" b="0" i="0" u="none" strike="noStrike" kern="1200" baseline="0" dirty="0">
                <a:solidFill>
                  <a:schemeClr val="tx1"/>
                </a:solidFill>
                <a:effectLst/>
                <a:latin typeface="+mn-lt"/>
                <a:ea typeface="+mn-ea"/>
                <a:cs typeface="+mn-cs"/>
              </a:rPr>
              <a:t> class of investment is the </a:t>
            </a:r>
            <a:r>
              <a:rPr lang="en-US" sz="1000" b="1" i="0" u="none" strike="noStrike" kern="1200" dirty="0">
                <a:solidFill>
                  <a:schemeClr val="tx1"/>
                </a:solidFill>
                <a:effectLst/>
                <a:latin typeface="+mn-lt"/>
                <a:ea typeface="+mn-ea"/>
                <a:cs typeface="+mn-cs"/>
              </a:rPr>
              <a:t>Community Cyberinfrastructure Implementations </a:t>
            </a:r>
            <a:r>
              <a:rPr lang="en-US" sz="1000" b="0" i="0" u="none" strike="noStrike" kern="1200" dirty="0">
                <a:solidFill>
                  <a:schemeClr val="tx1"/>
                </a:solidFill>
                <a:effectLst/>
                <a:latin typeface="+mn-lt"/>
                <a:ea typeface="+mn-ea"/>
                <a:cs typeface="+mn-cs"/>
              </a:rPr>
              <a:t>that</a:t>
            </a:r>
            <a:r>
              <a:rPr lang="en-US" sz="1000" b="1" i="0" u="none" strike="noStrike" kern="1200" dirty="0">
                <a:solidFill>
                  <a:schemeClr val="tx1"/>
                </a:solidFill>
                <a:effectLst/>
                <a:latin typeface="+mn-lt"/>
                <a:ea typeface="+mn-ea"/>
                <a:cs typeface="+mn-cs"/>
              </a:rPr>
              <a:t>  </a:t>
            </a:r>
            <a:r>
              <a:rPr lang="en-US" sz="1000" b="0" i="0" u="none" strike="noStrike" kern="1200" dirty="0">
                <a:solidFill>
                  <a:schemeClr val="tx1"/>
                </a:solidFill>
                <a:effectLst/>
                <a:latin typeface="+mn-lt"/>
                <a:ea typeface="+mn-ea"/>
                <a:cs typeface="+mn-cs"/>
              </a:rPr>
              <a:t>focuses on the establishment of long-term hubs of excellence in cyberinfrastructure and technologies, which will serve a research community of substantial size and disciplinary breadth.</a:t>
            </a:r>
          </a:p>
          <a:p>
            <a:endParaRPr lang="en-US" dirty="0"/>
          </a:p>
        </p:txBody>
      </p:sp>
      <p:sp>
        <p:nvSpPr>
          <p:cNvPr id="4" name="Slide Number Placeholder 3"/>
          <p:cNvSpPr>
            <a:spLocks noGrp="1"/>
          </p:cNvSpPr>
          <p:nvPr>
            <p:ph type="sldNum" sz="quarter" idx="10"/>
          </p:nvPr>
        </p:nvSpPr>
        <p:spPr/>
        <p:txBody>
          <a:bodyPr/>
          <a:lstStyle/>
          <a:p>
            <a:fld id="{4C7E1CC9-C181-4583-9F0F-C39113424651}" type="slidenum">
              <a:rPr lang="en-US" smtClean="0"/>
              <a:t>4</a:t>
            </a:fld>
            <a:endParaRPr lang="en-US"/>
          </a:p>
        </p:txBody>
      </p:sp>
    </p:spTree>
    <p:extLst>
      <p:ext uri="{BB962C8B-B14F-4D97-AF65-F5344CB8AC3E}">
        <p14:creationId xmlns:p14="http://schemas.microsoft.com/office/powerpoint/2010/main" val="1799706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proposal must include a Supplementary Document of no more than 2 pages labeled "Delivery Mechanism and Community Usage Metrics." This Supplementary Document should describe the following: </a:t>
            </a:r>
          </a:p>
          <a:p>
            <a:endParaRPr lang="en-US" sz="1100" dirty="0">
              <a:effectLst/>
            </a:endParaRPr>
          </a:p>
          <a:p>
            <a:r>
              <a:rPr lang="en-US" sz="1200" b="1" i="1" kern="1200" dirty="0">
                <a:solidFill>
                  <a:schemeClr val="tx1"/>
                </a:solidFill>
                <a:effectLst/>
                <a:latin typeface="+mn-lt"/>
                <a:ea typeface="+mn-ea"/>
                <a:cs typeface="+mn-cs"/>
              </a:rPr>
              <a:t>Deliverables</a:t>
            </a:r>
            <a:r>
              <a:rPr lang="en-US" sz="1200" kern="1200" dirty="0">
                <a:solidFill>
                  <a:schemeClr val="tx1"/>
                </a:solidFill>
                <a:effectLst/>
                <a:latin typeface="+mn-lt"/>
                <a:ea typeface="+mn-ea"/>
                <a:cs typeface="+mn-cs"/>
              </a:rPr>
              <a:t>: Does the proposed project clearly articulate the services and capabilities to be delivered by the project, and how they are to be delivered? NSF encourages exploration of various delivery mechanisms, including but not limited to, those leveraging XSEDE, leadership-class computing, OAC Software Institutes, Big Data Regional Innovation Hubs, individual organizational resources, and well-known public and private cloud services. </a:t>
            </a:r>
          </a:p>
          <a:p>
            <a:endParaRPr lang="en-US" sz="1100" dirty="0">
              <a:effectLst/>
            </a:endParaRPr>
          </a:p>
          <a:p>
            <a:r>
              <a:rPr lang="en-US" sz="1200" b="1" i="1" kern="1200" dirty="0">
                <a:solidFill>
                  <a:schemeClr val="tx1"/>
                </a:solidFill>
                <a:effectLst/>
                <a:latin typeface="+mn-lt"/>
                <a:ea typeface="+mn-ea"/>
                <a:cs typeface="+mn-cs"/>
              </a:rPr>
              <a:t>Metrics</a:t>
            </a:r>
            <a:r>
              <a:rPr lang="en-US" sz="1200" kern="1200" dirty="0">
                <a:solidFill>
                  <a:schemeClr val="tx1"/>
                </a:solidFill>
                <a:effectLst/>
                <a:latin typeface="+mn-lt"/>
                <a:ea typeface="+mn-ea"/>
                <a:cs typeface="+mn-cs"/>
              </a:rPr>
              <a:t>: Does the proposed project clearly articulate quantifiable metrics for development and delivery of the services and capabilities to be delivered by the project, and for the anticipated community adoption and usage? Are quantitative metrics with targets identified for each year of the award? These should be simple but should also clearly show what the project will accomplish each year, the impact on science, and the breadth of the user community. </a:t>
            </a:r>
            <a:endParaRPr lang="en-US" sz="1100" dirty="0">
              <a:effectLst/>
            </a:endParaRPr>
          </a:p>
        </p:txBody>
      </p:sp>
      <p:sp>
        <p:nvSpPr>
          <p:cNvPr id="4" name="Slide Number Placeholder 3"/>
          <p:cNvSpPr>
            <a:spLocks noGrp="1"/>
          </p:cNvSpPr>
          <p:nvPr>
            <p:ph type="sldNum" sz="quarter" idx="10"/>
          </p:nvPr>
        </p:nvSpPr>
        <p:spPr/>
        <p:txBody>
          <a:bodyPr/>
          <a:lstStyle/>
          <a:p>
            <a:fld id="{62F8A193-9A88-4C12-A131-3411C4BCE5F8}" type="slidenum">
              <a:rPr lang="en-US" smtClean="0"/>
              <a:pPr/>
              <a:t>5</a:t>
            </a:fld>
            <a:endParaRPr lang="en-US"/>
          </a:p>
        </p:txBody>
      </p:sp>
    </p:spTree>
    <p:extLst>
      <p:ext uri="{BB962C8B-B14F-4D97-AF65-F5344CB8AC3E}">
        <p14:creationId xmlns:p14="http://schemas.microsoft.com/office/powerpoint/2010/main" val="1147980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1163" y="709613"/>
            <a:ext cx="6292850" cy="3540125"/>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3279D9D-F0C8-4CFD-98D4-A87D607EEEF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40906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buClr>
                <a:srgbClr val="011790"/>
              </a:buClr>
              <a:buNone/>
            </a:pPr>
            <a:r>
              <a:rPr lang="en-US" sz="2200" b="1" dirty="0">
                <a:latin typeface="+mn-lt"/>
              </a:rPr>
              <a:t>Missing are Nevada, Montana, Arkansas, Vermont, and New Hampshire</a:t>
            </a:r>
          </a:p>
          <a:p>
            <a:pPr marL="0" indent="0">
              <a:lnSpc>
                <a:spcPct val="100000"/>
              </a:lnSpc>
              <a:buClr>
                <a:srgbClr val="011790"/>
              </a:buClr>
              <a:buNone/>
            </a:pPr>
            <a:endParaRPr lang="en-US" sz="2200" b="1" dirty="0">
              <a:latin typeface="+mn-lt"/>
            </a:endParaRPr>
          </a:p>
          <a:p>
            <a:pPr marL="0" indent="0">
              <a:lnSpc>
                <a:spcPct val="100000"/>
              </a:lnSpc>
              <a:buClr>
                <a:srgbClr val="011790"/>
              </a:buClr>
              <a:buNone/>
            </a:pPr>
            <a:r>
              <a:rPr lang="en-US" sz="2200" b="1" dirty="0">
                <a:latin typeface="+mn-lt"/>
              </a:rPr>
              <a:t>Is this real impact? </a:t>
            </a:r>
          </a:p>
          <a:p>
            <a:pPr marL="0" indent="0">
              <a:lnSpc>
                <a:spcPct val="100000"/>
              </a:lnSpc>
              <a:buClr>
                <a:srgbClr val="011790"/>
              </a:buClr>
              <a:buNone/>
            </a:pPr>
            <a:endParaRPr lang="en-US" sz="2200" b="1" dirty="0">
              <a:latin typeface="+mn-lt"/>
            </a:endParaRPr>
          </a:p>
          <a:p>
            <a:pPr marL="0" indent="0">
              <a:lnSpc>
                <a:spcPct val="100000"/>
              </a:lnSpc>
              <a:buClr>
                <a:srgbClr val="011790"/>
              </a:buClr>
              <a:buNone/>
            </a:pPr>
            <a:r>
              <a:rPr lang="en-US" sz="2200" b="1" dirty="0">
                <a:latin typeface="+mn-lt"/>
              </a:rPr>
              <a:t>Perhaps a better question is to ask where are the scientists/engineers using the CI developed as a result of CSSI.</a:t>
            </a:r>
            <a:endParaRPr lang="en-US" sz="1900" dirty="0">
              <a:latin typeface="+mn-lt"/>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C01E9F-2EFF-4575-9F4C-E632169A3D4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96333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EC01E9F-2EFF-4575-9F4C-E632169A3D4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86841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1200"/>
              </a:spcAft>
              <a:buFont typeface="Wingdings" panose="05000000000000000000" pitchFamily="2" charset="2"/>
              <a:buChar char="v"/>
            </a:pPr>
            <a:r>
              <a:rPr lang="en-US" sz="1200" i="1">
                <a:solidFill>
                  <a:srgbClr val="0070C0"/>
                </a:solidFill>
              </a:rPr>
              <a:t>A new vision </a:t>
            </a:r>
            <a:r>
              <a:rPr lang="en-US" sz="1200" i="1"/>
              <a:t>for NSF’s Cyberinfrastructure Ecosystem</a:t>
            </a:r>
          </a:p>
          <a:p>
            <a:pPr marL="342900" indent="-342900">
              <a:spcAft>
                <a:spcPts val="1200"/>
              </a:spcAft>
              <a:buFont typeface="Wingdings" panose="05000000000000000000" pitchFamily="2" charset="2"/>
              <a:buChar char="v"/>
            </a:pPr>
            <a:r>
              <a:rPr lang="en-US" sz="1200" i="1">
                <a:solidFill>
                  <a:srgbClr val="0070C0"/>
                </a:solidFill>
              </a:rPr>
              <a:t>A Blueprint </a:t>
            </a:r>
            <a:r>
              <a:rPr lang="en-US" sz="1200" i="1"/>
              <a:t>for Computation</a:t>
            </a:r>
          </a:p>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E651379-91FA-4683-8605-4DED11A069B7}"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013769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B939386-E4ED-684E-82AA-A8220FBF1CD3}"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6186364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939386-E4ED-684E-82AA-A8220FBF1CD3}"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727915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939386-E4ED-684E-82AA-A8220FBF1CD3}"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39647102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76" indent="0" algn="ctr">
              <a:buNone/>
              <a:defRPr>
                <a:solidFill>
                  <a:schemeClr val="tx1">
                    <a:tint val="75000"/>
                  </a:schemeClr>
                </a:solidFill>
              </a:defRPr>
            </a:lvl2pPr>
            <a:lvl3pPr marL="1219151" indent="0" algn="ctr">
              <a:buNone/>
              <a:defRPr>
                <a:solidFill>
                  <a:schemeClr val="tx1">
                    <a:tint val="75000"/>
                  </a:schemeClr>
                </a:solidFill>
              </a:defRPr>
            </a:lvl3pPr>
            <a:lvl4pPr marL="1828727" indent="0" algn="ctr">
              <a:buNone/>
              <a:defRPr>
                <a:solidFill>
                  <a:schemeClr val="tx1">
                    <a:tint val="75000"/>
                  </a:schemeClr>
                </a:solidFill>
              </a:defRPr>
            </a:lvl4pPr>
            <a:lvl5pPr marL="2438302" indent="0" algn="ctr">
              <a:buNone/>
              <a:defRPr>
                <a:solidFill>
                  <a:schemeClr val="tx1">
                    <a:tint val="75000"/>
                  </a:schemeClr>
                </a:solidFill>
              </a:defRPr>
            </a:lvl5pPr>
            <a:lvl6pPr marL="3047878" indent="0" algn="ctr">
              <a:buNone/>
              <a:defRPr>
                <a:solidFill>
                  <a:schemeClr val="tx1">
                    <a:tint val="75000"/>
                  </a:schemeClr>
                </a:solidFill>
              </a:defRPr>
            </a:lvl6pPr>
            <a:lvl7pPr marL="3657454" indent="0" algn="ctr">
              <a:buNone/>
              <a:defRPr>
                <a:solidFill>
                  <a:schemeClr val="tx1">
                    <a:tint val="75000"/>
                  </a:schemeClr>
                </a:solidFill>
              </a:defRPr>
            </a:lvl7pPr>
            <a:lvl8pPr marL="4267029" indent="0" algn="ctr">
              <a:buNone/>
              <a:defRPr>
                <a:solidFill>
                  <a:schemeClr val="tx1">
                    <a:tint val="75000"/>
                  </a:schemeClr>
                </a:solidFill>
              </a:defRPr>
            </a:lvl8pPr>
            <a:lvl9pPr marL="4876605"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ACDB3CC-F982-40F9-8DD6-BCC9AFBF44BD}" type="datetime1">
              <a:rPr lang="en-US" smtClean="0">
                <a:solidFill>
                  <a:prstClr val="black">
                    <a:tint val="75000"/>
                  </a:prstClr>
                </a:solidFill>
              </a:rPr>
              <a:pPr/>
              <a:t>2/13/20</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AF88E988-FB04-AB4E-BE5A-59F242AF7F7A}"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159666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solidFill>
                  <a:prstClr val="black">
                    <a:tint val="75000"/>
                  </a:prstClr>
                </a:solidFill>
              </a:rPr>
              <a:pPr/>
              <a:t>2/13/20</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2066355A-084C-D24E-9AD2-7E4FC41EA62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7498701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3"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76" indent="0">
              <a:buNone/>
              <a:defRPr sz="2417">
                <a:solidFill>
                  <a:schemeClr val="tx1">
                    <a:tint val="75000"/>
                  </a:schemeClr>
                </a:solidFill>
              </a:defRPr>
            </a:lvl2pPr>
            <a:lvl3pPr marL="1219151" indent="0">
              <a:buNone/>
              <a:defRPr sz="2167">
                <a:solidFill>
                  <a:schemeClr val="tx1">
                    <a:tint val="75000"/>
                  </a:schemeClr>
                </a:solidFill>
              </a:defRPr>
            </a:lvl3pPr>
            <a:lvl4pPr marL="1828727" indent="0">
              <a:buNone/>
              <a:defRPr sz="1833">
                <a:solidFill>
                  <a:schemeClr val="tx1">
                    <a:tint val="75000"/>
                  </a:schemeClr>
                </a:solidFill>
              </a:defRPr>
            </a:lvl4pPr>
            <a:lvl5pPr marL="2438302" indent="0">
              <a:buNone/>
              <a:defRPr sz="1833">
                <a:solidFill>
                  <a:schemeClr val="tx1">
                    <a:tint val="75000"/>
                  </a:schemeClr>
                </a:solidFill>
              </a:defRPr>
            </a:lvl5pPr>
            <a:lvl6pPr marL="3047878" indent="0">
              <a:buNone/>
              <a:defRPr sz="1833">
                <a:solidFill>
                  <a:schemeClr val="tx1">
                    <a:tint val="75000"/>
                  </a:schemeClr>
                </a:solidFill>
              </a:defRPr>
            </a:lvl6pPr>
            <a:lvl7pPr marL="3657454" indent="0">
              <a:buNone/>
              <a:defRPr sz="1833">
                <a:solidFill>
                  <a:schemeClr val="tx1">
                    <a:tint val="75000"/>
                  </a:schemeClr>
                </a:solidFill>
              </a:defRPr>
            </a:lvl7pPr>
            <a:lvl8pPr marL="4267029" indent="0">
              <a:buNone/>
              <a:defRPr sz="1833">
                <a:solidFill>
                  <a:schemeClr val="tx1">
                    <a:tint val="75000"/>
                  </a:schemeClr>
                </a:solidFill>
              </a:defRPr>
            </a:lvl8pPr>
            <a:lvl9pPr marL="4876605" indent="0">
              <a:buNone/>
              <a:defRPr sz="18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9E7B99-7C3F-4BC3-B7B8-7E1F8C620B24}" type="datetime1">
              <a:rPr lang="en-US" smtClean="0">
                <a:solidFill>
                  <a:prstClr val="black">
                    <a:tint val="75000"/>
                  </a:prstClr>
                </a:solidFill>
              </a:rPr>
              <a:pPr/>
              <a:t>2/13/20</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91AF2B4D-6B12-4EDF-87BB-2B55CECB6611}"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966924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2"/>
            <a:ext cx="5384800" cy="4525963"/>
          </a:xfrm>
        </p:spPr>
        <p:txBody>
          <a:bodyPr/>
          <a:lstStyle>
            <a:lvl1pPr>
              <a:defRPr sz="3750"/>
            </a:lvl1pPr>
            <a:lvl2pPr>
              <a:defRPr sz="3167"/>
            </a:lvl2pPr>
            <a:lvl3pPr>
              <a:defRPr sz="2667"/>
            </a:lvl3pPr>
            <a:lvl4pPr>
              <a:defRPr sz="2417"/>
            </a:lvl4pPr>
            <a:lvl5pPr>
              <a:defRPr sz="2417"/>
            </a:lvl5pPr>
            <a:lvl6pPr>
              <a:defRPr sz="2417"/>
            </a:lvl6pPr>
            <a:lvl7pPr>
              <a:defRPr sz="2417"/>
            </a:lvl7pPr>
            <a:lvl8pPr>
              <a:defRPr sz="2417"/>
            </a:lvl8pPr>
            <a:lvl9pPr>
              <a:defRPr sz="241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2"/>
            <a:ext cx="5384800" cy="4525963"/>
          </a:xfrm>
        </p:spPr>
        <p:txBody>
          <a:bodyPr/>
          <a:lstStyle>
            <a:lvl1pPr>
              <a:defRPr sz="3750"/>
            </a:lvl1pPr>
            <a:lvl2pPr>
              <a:defRPr sz="3167"/>
            </a:lvl2pPr>
            <a:lvl3pPr>
              <a:defRPr sz="2667"/>
            </a:lvl3pPr>
            <a:lvl4pPr>
              <a:defRPr sz="2417"/>
            </a:lvl4pPr>
            <a:lvl5pPr>
              <a:defRPr sz="2417"/>
            </a:lvl5pPr>
            <a:lvl6pPr>
              <a:defRPr sz="2417"/>
            </a:lvl6pPr>
            <a:lvl7pPr>
              <a:defRPr sz="2417"/>
            </a:lvl7pPr>
            <a:lvl8pPr>
              <a:defRPr sz="2417"/>
            </a:lvl8pPr>
            <a:lvl9pPr>
              <a:defRPr sz="241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8C2560D-EC28-3B41-86E8-18F1CE0113B4}" type="datetimeFigureOut">
              <a:rPr lang="en-US" smtClean="0">
                <a:solidFill>
                  <a:prstClr val="black">
                    <a:tint val="75000"/>
                  </a:prstClr>
                </a:solidFill>
              </a:rPr>
              <a:pPr/>
              <a:t>2/13/20</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2066355A-084C-D24E-9AD2-7E4FC41EA62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5759239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4"/>
            <a:ext cx="5386918" cy="639763"/>
          </a:xfrm>
        </p:spPr>
        <p:txBody>
          <a:bodyPr anchor="b"/>
          <a:lstStyle>
            <a:lvl1pPr marL="0" indent="0">
              <a:buNone/>
              <a:defRPr sz="3167" b="1"/>
            </a:lvl1pPr>
            <a:lvl2pPr marL="609576" indent="0">
              <a:buNone/>
              <a:defRPr sz="2667" b="1"/>
            </a:lvl2pPr>
            <a:lvl3pPr marL="1219151" indent="0">
              <a:buNone/>
              <a:defRPr sz="2417" b="1"/>
            </a:lvl3pPr>
            <a:lvl4pPr marL="1828727" indent="0">
              <a:buNone/>
              <a:defRPr sz="2167" b="1"/>
            </a:lvl4pPr>
            <a:lvl5pPr marL="2438302" indent="0">
              <a:buNone/>
              <a:defRPr sz="2167" b="1"/>
            </a:lvl5pPr>
            <a:lvl6pPr marL="3047878" indent="0">
              <a:buNone/>
              <a:defRPr sz="2167" b="1"/>
            </a:lvl6pPr>
            <a:lvl7pPr marL="3657454" indent="0">
              <a:buNone/>
              <a:defRPr sz="2167" b="1"/>
            </a:lvl7pPr>
            <a:lvl8pPr marL="4267029" indent="0">
              <a:buNone/>
              <a:defRPr sz="2167" b="1"/>
            </a:lvl8pPr>
            <a:lvl9pPr marL="4876605" indent="0">
              <a:buNone/>
              <a:defRPr sz="2167" b="1"/>
            </a:lvl9pPr>
          </a:lstStyle>
          <a:p>
            <a:pPr lvl="0"/>
            <a:r>
              <a:rPr lang="en-US"/>
              <a:t>Click to edit Master text styles</a:t>
            </a:r>
          </a:p>
        </p:txBody>
      </p:sp>
      <p:sp>
        <p:nvSpPr>
          <p:cNvPr id="4" name="Content Placeholder 3"/>
          <p:cNvSpPr>
            <a:spLocks noGrp="1"/>
          </p:cNvSpPr>
          <p:nvPr>
            <p:ph sz="half" idx="2"/>
          </p:nvPr>
        </p:nvSpPr>
        <p:spPr>
          <a:xfrm>
            <a:off x="609600" y="2174874"/>
            <a:ext cx="5386918" cy="3951288"/>
          </a:xfrm>
        </p:spPr>
        <p:txBody>
          <a:bodyPr/>
          <a:lstStyle>
            <a:lvl1pPr>
              <a:defRPr sz="3167"/>
            </a:lvl1pPr>
            <a:lvl2pPr>
              <a:defRPr sz="2667"/>
            </a:lvl2pPr>
            <a:lvl3pPr>
              <a:defRPr sz="2417"/>
            </a:lvl3pPr>
            <a:lvl4pPr>
              <a:defRPr sz="2167"/>
            </a:lvl4pPr>
            <a:lvl5pPr>
              <a:defRPr sz="2167"/>
            </a:lvl5pPr>
            <a:lvl6pPr>
              <a:defRPr sz="2167"/>
            </a:lvl6pPr>
            <a:lvl7pPr>
              <a:defRPr sz="2167"/>
            </a:lvl7pPr>
            <a:lvl8pPr>
              <a:defRPr sz="2167"/>
            </a:lvl8pPr>
            <a:lvl9pPr>
              <a:defRPr sz="21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5114"/>
            <a:ext cx="5389033" cy="639763"/>
          </a:xfrm>
        </p:spPr>
        <p:txBody>
          <a:bodyPr anchor="b"/>
          <a:lstStyle>
            <a:lvl1pPr marL="0" indent="0">
              <a:buNone/>
              <a:defRPr sz="3167" b="1"/>
            </a:lvl1pPr>
            <a:lvl2pPr marL="609576" indent="0">
              <a:buNone/>
              <a:defRPr sz="2667" b="1"/>
            </a:lvl2pPr>
            <a:lvl3pPr marL="1219151" indent="0">
              <a:buNone/>
              <a:defRPr sz="2417" b="1"/>
            </a:lvl3pPr>
            <a:lvl4pPr marL="1828727" indent="0">
              <a:buNone/>
              <a:defRPr sz="2167" b="1"/>
            </a:lvl4pPr>
            <a:lvl5pPr marL="2438302" indent="0">
              <a:buNone/>
              <a:defRPr sz="2167" b="1"/>
            </a:lvl5pPr>
            <a:lvl6pPr marL="3047878" indent="0">
              <a:buNone/>
              <a:defRPr sz="2167" b="1"/>
            </a:lvl6pPr>
            <a:lvl7pPr marL="3657454" indent="0">
              <a:buNone/>
              <a:defRPr sz="2167" b="1"/>
            </a:lvl7pPr>
            <a:lvl8pPr marL="4267029" indent="0">
              <a:buNone/>
              <a:defRPr sz="2167" b="1"/>
            </a:lvl8pPr>
            <a:lvl9pPr marL="4876605" indent="0">
              <a:buNone/>
              <a:defRPr sz="2167" b="1"/>
            </a:lvl9pPr>
          </a:lstStyle>
          <a:p>
            <a:pPr lvl="0"/>
            <a:r>
              <a:rPr lang="en-US"/>
              <a:t>Click to edit Master text styles</a:t>
            </a:r>
          </a:p>
        </p:txBody>
      </p:sp>
      <p:sp>
        <p:nvSpPr>
          <p:cNvPr id="6" name="Content Placeholder 5"/>
          <p:cNvSpPr>
            <a:spLocks noGrp="1"/>
          </p:cNvSpPr>
          <p:nvPr>
            <p:ph sz="quarter" idx="4"/>
          </p:nvPr>
        </p:nvSpPr>
        <p:spPr>
          <a:xfrm>
            <a:off x="6193369" y="2174874"/>
            <a:ext cx="5389033" cy="3951288"/>
          </a:xfrm>
        </p:spPr>
        <p:txBody>
          <a:bodyPr/>
          <a:lstStyle>
            <a:lvl1pPr>
              <a:defRPr sz="3167"/>
            </a:lvl1pPr>
            <a:lvl2pPr>
              <a:defRPr sz="2667"/>
            </a:lvl2pPr>
            <a:lvl3pPr>
              <a:defRPr sz="2417"/>
            </a:lvl3pPr>
            <a:lvl4pPr>
              <a:defRPr sz="2167"/>
            </a:lvl4pPr>
            <a:lvl5pPr>
              <a:defRPr sz="2167"/>
            </a:lvl5pPr>
            <a:lvl6pPr>
              <a:defRPr sz="2167"/>
            </a:lvl6pPr>
            <a:lvl7pPr>
              <a:defRPr sz="2167"/>
            </a:lvl7pPr>
            <a:lvl8pPr>
              <a:defRPr sz="2167"/>
            </a:lvl8pPr>
            <a:lvl9pPr>
              <a:defRPr sz="21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8C2560D-EC28-3B41-86E8-18F1CE0113B4}" type="datetimeFigureOut">
              <a:rPr lang="en-US" smtClean="0">
                <a:solidFill>
                  <a:prstClr val="black">
                    <a:tint val="75000"/>
                  </a:prstClr>
                </a:solidFill>
              </a:rPr>
              <a:pPr/>
              <a:t>2/13/20</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2066355A-084C-D24E-9AD2-7E4FC41EA62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0510462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C2560D-EC28-3B41-86E8-18F1CE0113B4}" type="datetimeFigureOut">
              <a:rPr lang="en-US" smtClean="0">
                <a:solidFill>
                  <a:prstClr val="black">
                    <a:tint val="75000"/>
                  </a:prstClr>
                </a:solidFill>
              </a:rPr>
              <a:pPr/>
              <a:t>2/13/20</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745027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C2560D-EC28-3B41-86E8-18F1CE0113B4}" type="datetimeFigureOut">
              <a:rPr lang="en-US" smtClean="0">
                <a:solidFill>
                  <a:prstClr val="black">
                    <a:tint val="75000"/>
                  </a:prstClr>
                </a:solidFill>
              </a:rPr>
              <a:pPr/>
              <a:t>2/13/20</a:t>
            </a:fld>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2066355A-084C-D24E-9AD2-7E4FC41EA62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621414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2"/>
            <a:ext cx="6815667" cy="5853113"/>
          </a:xfrm>
        </p:spPr>
        <p:txBody>
          <a:bodyPr/>
          <a:lstStyle>
            <a:lvl1pPr>
              <a:defRPr sz="4250"/>
            </a:lvl1pPr>
            <a:lvl2pPr>
              <a:defRPr sz="3750"/>
            </a:lvl2pPr>
            <a:lvl3pPr>
              <a:defRPr sz="3167"/>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833"/>
            </a:lvl1pPr>
            <a:lvl2pPr marL="609576" indent="0">
              <a:buNone/>
              <a:defRPr sz="1583"/>
            </a:lvl2pPr>
            <a:lvl3pPr marL="1219151" indent="0">
              <a:buNone/>
              <a:defRPr sz="1333"/>
            </a:lvl3pPr>
            <a:lvl4pPr marL="1828727" indent="0">
              <a:buNone/>
              <a:defRPr sz="1167"/>
            </a:lvl4pPr>
            <a:lvl5pPr marL="2438302" indent="0">
              <a:buNone/>
              <a:defRPr sz="1167"/>
            </a:lvl5pPr>
            <a:lvl6pPr marL="3047878" indent="0">
              <a:buNone/>
              <a:defRPr sz="1167"/>
            </a:lvl6pPr>
            <a:lvl7pPr marL="3657454" indent="0">
              <a:buNone/>
              <a:defRPr sz="1167"/>
            </a:lvl7pPr>
            <a:lvl8pPr marL="4267029" indent="0">
              <a:buNone/>
              <a:defRPr sz="1167"/>
            </a:lvl8pPr>
            <a:lvl9pPr marL="4876605" indent="0">
              <a:buNone/>
              <a:defRPr sz="1167"/>
            </a:lvl9pPr>
          </a:lstStyle>
          <a:p>
            <a:pPr lvl="0"/>
            <a:r>
              <a:rPr lang="en-US"/>
              <a:t>Click to edit Master text styles</a:t>
            </a:r>
          </a:p>
        </p:txBody>
      </p:sp>
      <p:sp>
        <p:nvSpPr>
          <p:cNvPr id="5" name="Date Placeholder 4"/>
          <p:cNvSpPr>
            <a:spLocks noGrp="1"/>
          </p:cNvSpPr>
          <p:nvPr>
            <p:ph type="dt" sz="half" idx="10"/>
          </p:nvPr>
        </p:nvSpPr>
        <p:spPr/>
        <p:txBody>
          <a:bodyPr/>
          <a:lstStyle/>
          <a:p>
            <a:fld id="{68C2560D-EC28-3B41-86E8-18F1CE0113B4}" type="datetimeFigureOut">
              <a:rPr lang="en-US" smtClean="0">
                <a:solidFill>
                  <a:prstClr val="black">
                    <a:tint val="75000"/>
                  </a:prstClr>
                </a:solidFill>
              </a:rPr>
              <a:pPr/>
              <a:t>2/13/20</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2C6B1FF6-39B9-40F5-8B67-33C6354A3D4F}" type="slidenum">
              <a:rPr lang="en-US" smtClean="0">
                <a:solidFill>
                  <a:prstClr val="black">
                    <a:tint val="75000"/>
                  </a:prstClr>
                </a:solidFill>
              </a:rPr>
              <a:pPr/>
              <a:t>‹#›</a:t>
            </a:fld>
            <a:endParaRPr lang="en-US" dirty="0">
              <a:solidFill>
                <a:srgbClr val="9BBB59">
                  <a:shade val="75000"/>
                </a:srgbClr>
              </a:solidFill>
            </a:endParaRPr>
          </a:p>
        </p:txBody>
      </p:sp>
    </p:spTree>
    <p:extLst>
      <p:ext uri="{BB962C8B-B14F-4D97-AF65-F5344CB8AC3E}">
        <p14:creationId xmlns:p14="http://schemas.microsoft.com/office/powerpoint/2010/main" val="3928260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939386-E4ED-684E-82AA-A8220FBF1CD3}"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1622747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8" y="4800600"/>
            <a:ext cx="7315200" cy="566738"/>
          </a:xfrm>
        </p:spPr>
        <p:txBody>
          <a:bodyPr anchor="b"/>
          <a:lstStyle>
            <a:lvl1pPr algn="l">
              <a:defRPr sz="2667" b="1"/>
            </a:lvl1pPr>
          </a:lstStyle>
          <a:p>
            <a:r>
              <a:rPr lang="en-US"/>
              <a:t>Click to edit Master title style</a:t>
            </a:r>
          </a:p>
        </p:txBody>
      </p:sp>
      <p:sp>
        <p:nvSpPr>
          <p:cNvPr id="3" name="Picture Placeholder 2"/>
          <p:cNvSpPr>
            <a:spLocks noGrp="1"/>
          </p:cNvSpPr>
          <p:nvPr>
            <p:ph type="pic" idx="1"/>
          </p:nvPr>
        </p:nvSpPr>
        <p:spPr>
          <a:xfrm>
            <a:off x="2389718" y="612775"/>
            <a:ext cx="7315200" cy="4114800"/>
          </a:xfrm>
        </p:spPr>
        <p:txBody>
          <a:bodyPr/>
          <a:lstStyle>
            <a:lvl1pPr marL="0" indent="0">
              <a:buNone/>
              <a:defRPr sz="4250"/>
            </a:lvl1pPr>
            <a:lvl2pPr marL="609576" indent="0">
              <a:buNone/>
              <a:defRPr sz="3750"/>
            </a:lvl2pPr>
            <a:lvl3pPr marL="1219151" indent="0">
              <a:buNone/>
              <a:defRPr sz="3167"/>
            </a:lvl3pPr>
            <a:lvl4pPr marL="1828727" indent="0">
              <a:buNone/>
              <a:defRPr sz="2667"/>
            </a:lvl4pPr>
            <a:lvl5pPr marL="2438302" indent="0">
              <a:buNone/>
              <a:defRPr sz="2667"/>
            </a:lvl5pPr>
            <a:lvl6pPr marL="3047878" indent="0">
              <a:buNone/>
              <a:defRPr sz="2667"/>
            </a:lvl6pPr>
            <a:lvl7pPr marL="3657454" indent="0">
              <a:buNone/>
              <a:defRPr sz="2667"/>
            </a:lvl7pPr>
            <a:lvl8pPr marL="4267029" indent="0">
              <a:buNone/>
              <a:defRPr sz="2667"/>
            </a:lvl8pPr>
            <a:lvl9pPr marL="4876605" indent="0">
              <a:buNone/>
              <a:defRPr sz="2667"/>
            </a:lvl9pPr>
          </a:lstStyle>
          <a:p>
            <a:endParaRPr lang="en-US" dirty="0"/>
          </a:p>
        </p:txBody>
      </p:sp>
      <p:sp>
        <p:nvSpPr>
          <p:cNvPr id="4" name="Text Placeholder 3"/>
          <p:cNvSpPr>
            <a:spLocks noGrp="1"/>
          </p:cNvSpPr>
          <p:nvPr>
            <p:ph type="body" sz="half" idx="2"/>
          </p:nvPr>
        </p:nvSpPr>
        <p:spPr>
          <a:xfrm>
            <a:off x="2389718" y="5367339"/>
            <a:ext cx="7315200" cy="804863"/>
          </a:xfrm>
        </p:spPr>
        <p:txBody>
          <a:bodyPr/>
          <a:lstStyle>
            <a:lvl1pPr marL="0" indent="0">
              <a:buNone/>
              <a:defRPr sz="1833"/>
            </a:lvl1pPr>
            <a:lvl2pPr marL="609576" indent="0">
              <a:buNone/>
              <a:defRPr sz="1583"/>
            </a:lvl2pPr>
            <a:lvl3pPr marL="1219151" indent="0">
              <a:buNone/>
              <a:defRPr sz="1333"/>
            </a:lvl3pPr>
            <a:lvl4pPr marL="1828727" indent="0">
              <a:buNone/>
              <a:defRPr sz="1167"/>
            </a:lvl4pPr>
            <a:lvl5pPr marL="2438302" indent="0">
              <a:buNone/>
              <a:defRPr sz="1167"/>
            </a:lvl5pPr>
            <a:lvl6pPr marL="3047878" indent="0">
              <a:buNone/>
              <a:defRPr sz="1167"/>
            </a:lvl6pPr>
            <a:lvl7pPr marL="3657454" indent="0">
              <a:buNone/>
              <a:defRPr sz="1167"/>
            </a:lvl7pPr>
            <a:lvl8pPr marL="4267029" indent="0">
              <a:buNone/>
              <a:defRPr sz="1167"/>
            </a:lvl8pPr>
            <a:lvl9pPr marL="4876605" indent="0">
              <a:buNone/>
              <a:defRPr sz="1167"/>
            </a:lvl9pPr>
          </a:lstStyle>
          <a:p>
            <a:pPr lvl="0"/>
            <a:r>
              <a:rPr lang="en-US"/>
              <a:t>Click to edit Master text styles</a:t>
            </a:r>
          </a:p>
        </p:txBody>
      </p:sp>
      <p:sp>
        <p:nvSpPr>
          <p:cNvPr id="5" name="Date Placeholder 4"/>
          <p:cNvSpPr>
            <a:spLocks noGrp="1"/>
          </p:cNvSpPr>
          <p:nvPr>
            <p:ph type="dt" sz="half" idx="10"/>
          </p:nvPr>
        </p:nvSpPr>
        <p:spPr/>
        <p:txBody>
          <a:bodyPr/>
          <a:lstStyle/>
          <a:p>
            <a:fld id="{68C2560D-EC28-3B41-86E8-18F1CE0113B4}" type="datetimeFigureOut">
              <a:rPr lang="en-US" smtClean="0">
                <a:solidFill>
                  <a:prstClr val="black">
                    <a:tint val="75000"/>
                  </a:prstClr>
                </a:solidFill>
              </a:rPr>
              <a:pPr/>
              <a:t>2/13/20</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2066355A-084C-D24E-9AD2-7E4FC41EA62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5659204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solidFill>
                  <a:prstClr val="black">
                    <a:tint val="75000"/>
                  </a:prstClr>
                </a:solidFill>
              </a:rPr>
              <a:pPr/>
              <a:t>2/13/20</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2066355A-084C-D24E-9AD2-7E4FC41EA62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7188829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solidFill>
                  <a:prstClr val="black">
                    <a:tint val="75000"/>
                  </a:prstClr>
                </a:solidFill>
              </a:rPr>
              <a:pPr/>
              <a:t>2/13/20</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2066355A-084C-D24E-9AD2-7E4FC41EA627}"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90018053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7" name="TextBox 6"/>
          <p:cNvSpPr txBox="1"/>
          <p:nvPr userDrawn="1"/>
        </p:nvSpPr>
        <p:spPr>
          <a:xfrm>
            <a:off x="3091861" y="6463430"/>
            <a:ext cx="231154" cy="338554"/>
          </a:xfrm>
          <a:prstGeom prst="rect">
            <a:avLst/>
          </a:prstGeom>
          <a:noFill/>
        </p:spPr>
        <p:txBody>
          <a:bodyPr wrap="none" rtlCol="0">
            <a:spAutoFit/>
          </a:bodyPr>
          <a:lstStyle/>
          <a:p>
            <a:r>
              <a:rPr lang="en-US" sz="1600" dirty="0"/>
              <a:t> </a:t>
            </a:r>
            <a:endParaRPr lang="en-US" sz="1800" dirty="0"/>
          </a:p>
        </p:txBody>
      </p:sp>
      <p:sp>
        <p:nvSpPr>
          <p:cNvPr id="16" name="Date Placeholder 15">
            <a:extLst>
              <a:ext uri="{FF2B5EF4-FFF2-40B4-BE49-F238E27FC236}">
                <a16:creationId xmlns:a16="http://schemas.microsoft.com/office/drawing/2014/main" id="{3DE360D9-A90E-5748-B87C-A2ACF30B7A29}"/>
              </a:ext>
            </a:extLst>
          </p:cNvPr>
          <p:cNvSpPr>
            <a:spLocks noGrp="1"/>
          </p:cNvSpPr>
          <p:nvPr>
            <p:ph type="dt" sz="half" idx="10"/>
          </p:nvPr>
        </p:nvSpPr>
        <p:spPr/>
        <p:txBody>
          <a:bodyPr/>
          <a:lstStyle/>
          <a:p>
            <a:r>
              <a:rPr lang="en-US"/>
              <a:t>NSF 19-548</a:t>
            </a:r>
            <a:endParaRPr lang="en-US" dirty="0"/>
          </a:p>
        </p:txBody>
      </p:sp>
      <p:sp>
        <p:nvSpPr>
          <p:cNvPr id="17" name="Footer Placeholder 16">
            <a:extLst>
              <a:ext uri="{FF2B5EF4-FFF2-40B4-BE49-F238E27FC236}">
                <a16:creationId xmlns:a16="http://schemas.microsoft.com/office/drawing/2014/main" id="{4B1F5B14-F2D3-234D-A457-8020D5C57428}"/>
              </a:ext>
            </a:extLst>
          </p:cNvPr>
          <p:cNvSpPr>
            <a:spLocks noGrp="1"/>
          </p:cNvSpPr>
          <p:nvPr>
            <p:ph type="ftr" sz="quarter" idx="11"/>
          </p:nvPr>
        </p:nvSpPr>
        <p:spPr>
          <a:xfrm>
            <a:off x="3400067" y="6356351"/>
            <a:ext cx="5134333" cy="365125"/>
          </a:xfrm>
        </p:spPr>
        <p:txBody>
          <a:bodyPr/>
          <a:lstStyle/>
          <a:p>
            <a:r>
              <a:rPr lang="en-US" dirty="0"/>
              <a:t>https://</a:t>
            </a:r>
            <a:r>
              <a:rPr lang="en-US" dirty="0" err="1"/>
              <a:t>www.nsf.gov</a:t>
            </a:r>
            <a:r>
              <a:rPr lang="en-US" dirty="0"/>
              <a:t>/pubs/2019/nsf19548/nsf19548.htm</a:t>
            </a:r>
          </a:p>
        </p:txBody>
      </p:sp>
      <p:sp>
        <p:nvSpPr>
          <p:cNvPr id="18" name="Slide Number Placeholder 17">
            <a:extLst>
              <a:ext uri="{FF2B5EF4-FFF2-40B4-BE49-F238E27FC236}">
                <a16:creationId xmlns:a16="http://schemas.microsoft.com/office/drawing/2014/main" id="{E2C923D9-FF05-4D4D-A738-8F393250EDDF}"/>
              </a:ext>
            </a:extLst>
          </p:cNvPr>
          <p:cNvSpPr>
            <a:spLocks noGrp="1"/>
          </p:cNvSpPr>
          <p:nvPr>
            <p:ph type="sldNum" sz="quarter" idx="12"/>
          </p:nvPr>
        </p:nvSpPr>
        <p:spPr/>
        <p:txBody>
          <a:bodyPr/>
          <a:lstStyle/>
          <a:p>
            <a:fld id="{1403A9F4-2153-4E30-848A-357EB84591DA}" type="slidenum">
              <a:rPr lang="en-US" smtClean="0"/>
              <a:t>‹#›</a:t>
            </a:fld>
            <a:endParaRPr lang="en-US"/>
          </a:p>
        </p:txBody>
      </p:sp>
    </p:spTree>
    <p:extLst>
      <p:ext uri="{BB962C8B-B14F-4D97-AF65-F5344CB8AC3E}">
        <p14:creationId xmlns:p14="http://schemas.microsoft.com/office/powerpoint/2010/main" val="8249919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7" name="TextBox 6"/>
          <p:cNvSpPr txBox="1"/>
          <p:nvPr userDrawn="1"/>
        </p:nvSpPr>
        <p:spPr>
          <a:xfrm>
            <a:off x="3091861" y="6463430"/>
            <a:ext cx="231154" cy="338554"/>
          </a:xfrm>
          <a:prstGeom prst="rect">
            <a:avLst/>
          </a:prstGeom>
          <a:noFill/>
        </p:spPr>
        <p:txBody>
          <a:bodyPr wrap="none" rtlCol="0">
            <a:spAutoFit/>
          </a:bodyPr>
          <a:lstStyle/>
          <a:p>
            <a:r>
              <a:rPr lang="en-US" sz="1600" dirty="0"/>
              <a:t> </a:t>
            </a:r>
            <a:endParaRPr lang="en-US" sz="1800" dirty="0"/>
          </a:p>
        </p:txBody>
      </p:sp>
      <p:sp>
        <p:nvSpPr>
          <p:cNvPr id="16" name="Date Placeholder 15">
            <a:extLst>
              <a:ext uri="{FF2B5EF4-FFF2-40B4-BE49-F238E27FC236}">
                <a16:creationId xmlns:a16="http://schemas.microsoft.com/office/drawing/2014/main" id="{3DE360D9-A90E-5748-B87C-A2ACF30B7A29}"/>
              </a:ext>
            </a:extLst>
          </p:cNvPr>
          <p:cNvSpPr>
            <a:spLocks noGrp="1"/>
          </p:cNvSpPr>
          <p:nvPr>
            <p:ph type="dt" sz="half" idx="10"/>
          </p:nvPr>
        </p:nvSpPr>
        <p:spPr/>
        <p:txBody>
          <a:bodyPr/>
          <a:lstStyle/>
          <a:p>
            <a:r>
              <a:rPr lang="en-US"/>
              <a:t>NSF 19-548</a:t>
            </a:r>
            <a:endParaRPr lang="en-US" dirty="0"/>
          </a:p>
        </p:txBody>
      </p:sp>
      <p:sp>
        <p:nvSpPr>
          <p:cNvPr id="17" name="Footer Placeholder 16">
            <a:extLst>
              <a:ext uri="{FF2B5EF4-FFF2-40B4-BE49-F238E27FC236}">
                <a16:creationId xmlns:a16="http://schemas.microsoft.com/office/drawing/2014/main" id="{4B1F5B14-F2D3-234D-A457-8020D5C57428}"/>
              </a:ext>
            </a:extLst>
          </p:cNvPr>
          <p:cNvSpPr>
            <a:spLocks noGrp="1"/>
          </p:cNvSpPr>
          <p:nvPr>
            <p:ph type="ftr" sz="quarter" idx="11"/>
          </p:nvPr>
        </p:nvSpPr>
        <p:spPr>
          <a:xfrm>
            <a:off x="3400067" y="6356351"/>
            <a:ext cx="5134333" cy="365125"/>
          </a:xfrm>
        </p:spPr>
        <p:txBody>
          <a:bodyPr/>
          <a:lstStyle/>
          <a:p>
            <a:r>
              <a:rPr lang="en-US" dirty="0"/>
              <a:t>https://</a:t>
            </a:r>
            <a:r>
              <a:rPr lang="en-US" dirty="0" err="1"/>
              <a:t>www.nsf.gov</a:t>
            </a:r>
            <a:r>
              <a:rPr lang="en-US" dirty="0"/>
              <a:t>/pubs/2019/nsf19548/nsf19548.htm</a:t>
            </a:r>
          </a:p>
        </p:txBody>
      </p:sp>
      <p:sp>
        <p:nvSpPr>
          <p:cNvPr id="18" name="Slide Number Placeholder 17">
            <a:extLst>
              <a:ext uri="{FF2B5EF4-FFF2-40B4-BE49-F238E27FC236}">
                <a16:creationId xmlns:a16="http://schemas.microsoft.com/office/drawing/2014/main" id="{E2C923D9-FF05-4D4D-A738-8F393250EDDF}"/>
              </a:ext>
            </a:extLst>
          </p:cNvPr>
          <p:cNvSpPr>
            <a:spLocks noGrp="1"/>
          </p:cNvSpPr>
          <p:nvPr>
            <p:ph type="sldNum" sz="quarter" idx="12"/>
          </p:nvPr>
        </p:nvSpPr>
        <p:spPr/>
        <p:txBody>
          <a:bodyPr/>
          <a:lstStyle/>
          <a:p>
            <a:fld id="{1403A9F4-2153-4E30-848A-357EB84591DA}" type="slidenum">
              <a:rPr lang="en-US" smtClean="0"/>
              <a:t>‹#›</a:t>
            </a:fld>
            <a:endParaRPr lang="en-US"/>
          </a:p>
        </p:txBody>
      </p:sp>
    </p:spTree>
    <p:extLst>
      <p:ext uri="{BB962C8B-B14F-4D97-AF65-F5344CB8AC3E}">
        <p14:creationId xmlns:p14="http://schemas.microsoft.com/office/powerpoint/2010/main" val="535350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939386-E4ED-684E-82AA-A8220FBF1CD3}" type="datetimeFigureOut">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2581564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939386-E4ED-684E-82AA-A8220FBF1CD3}" type="datetimeFigureOut">
              <a:rPr lang="en-US" smtClean="0"/>
              <a:t>2/13/20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2421986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B939386-E4ED-684E-82AA-A8220FBF1CD3}" type="datetimeFigureOut">
              <a:rPr lang="en-US" smtClean="0"/>
              <a:t>2/13/20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1240991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B939386-E4ED-684E-82AA-A8220FBF1CD3}" type="datetimeFigureOut">
              <a:rPr lang="en-US" smtClean="0"/>
              <a:t>2/13/20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707563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939386-E4ED-684E-82AA-A8220FBF1CD3}" type="datetimeFigureOut">
              <a:rPr lang="en-US" smtClean="0"/>
              <a:t>2/13/20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27426847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939386-E4ED-684E-82AA-A8220FBF1CD3}" type="datetimeFigureOut">
              <a:rPr lang="en-US" smtClean="0"/>
              <a:t>2/13/20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630534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939386-E4ED-684E-82AA-A8220FBF1CD3}" type="datetimeFigureOut">
              <a:rPr lang="en-US" smtClean="0"/>
              <a:t>2/13/20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596343-A803-1141-ACA9-7DF6A392E5EB}" type="slidenum">
              <a:rPr lang="en-US" smtClean="0"/>
              <a:t>‹#›</a:t>
            </a:fld>
            <a:endParaRPr lang="en-US"/>
          </a:p>
        </p:txBody>
      </p:sp>
    </p:spTree>
    <p:extLst>
      <p:ext uri="{BB962C8B-B14F-4D97-AF65-F5344CB8AC3E}">
        <p14:creationId xmlns:p14="http://schemas.microsoft.com/office/powerpoint/2010/main" val="3898632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939386-E4ED-684E-82AA-A8220FBF1CD3}" type="datetimeFigureOut">
              <a:rPr lang="en-US" smtClean="0"/>
              <a:t>2/13/20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596343-A803-1141-ACA9-7DF6A392E5EB}" type="slidenum">
              <a:rPr lang="en-US" smtClean="0"/>
              <a:t>‹#›</a:t>
            </a:fld>
            <a:endParaRPr lang="en-US"/>
          </a:p>
        </p:txBody>
      </p:sp>
    </p:spTree>
    <p:extLst>
      <p:ext uri="{BB962C8B-B14F-4D97-AF65-F5344CB8AC3E}">
        <p14:creationId xmlns:p14="http://schemas.microsoft.com/office/powerpoint/2010/main" val="3123557408"/>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59625"/>
            <a:ext cx="10972800" cy="1143000"/>
          </a:xfrm>
          <a:prstGeom prst="rect">
            <a:avLst/>
          </a:prstGeom>
        </p:spPr>
        <p:txBody>
          <a:bodyPr vert="horz" lIns="146304" tIns="73152" rIns="146304" bIns="73152"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2"/>
            <a:ext cx="10972800" cy="4525963"/>
          </a:xfrm>
          <a:prstGeom prst="rect">
            <a:avLst/>
          </a:prstGeom>
        </p:spPr>
        <p:txBody>
          <a:bodyPr vert="horz" lIns="146304" tIns="73152" rIns="146304" bIns="73152"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146304" tIns="73152" rIns="146304" bIns="73152" rtlCol="0" anchor="ctr"/>
          <a:lstStyle>
            <a:lvl1pPr algn="l">
              <a:defRPr sz="1583">
                <a:solidFill>
                  <a:schemeClr val="tx1">
                    <a:tint val="75000"/>
                  </a:schemeClr>
                </a:solidFill>
              </a:defRPr>
            </a:lvl1pPr>
          </a:lstStyle>
          <a:p>
            <a:pPr defTabSz="609576"/>
            <a:fld id="{68C2560D-EC28-3B41-86E8-18F1CE0113B4}" type="datetimeFigureOut">
              <a:rPr lang="en-US" smtClean="0">
                <a:solidFill>
                  <a:prstClr val="black">
                    <a:tint val="75000"/>
                  </a:prstClr>
                </a:solidFill>
              </a:rPr>
              <a:pPr defTabSz="609576"/>
              <a:t>2/13/20</a:t>
            </a:fld>
            <a:endParaRPr lang="en-US" dirty="0">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146304" tIns="73152" rIns="146304" bIns="73152" rtlCol="0" anchor="ctr"/>
          <a:lstStyle>
            <a:lvl1pPr algn="ctr">
              <a:defRPr sz="1583">
                <a:solidFill>
                  <a:schemeClr val="tx1">
                    <a:tint val="75000"/>
                  </a:schemeClr>
                </a:solidFill>
              </a:defRPr>
            </a:lvl1pPr>
          </a:lstStyle>
          <a:p>
            <a:pPr defTabSz="609576"/>
            <a:endParaRPr lang="en-US" dirty="0">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146304" tIns="73152" rIns="146304" bIns="73152" rtlCol="0" anchor="ctr"/>
          <a:lstStyle>
            <a:lvl1pPr algn="r">
              <a:defRPr sz="1583">
                <a:solidFill>
                  <a:schemeClr val="tx1">
                    <a:tint val="75000"/>
                  </a:schemeClr>
                </a:solidFill>
              </a:defRPr>
            </a:lvl1pPr>
          </a:lstStyle>
          <a:p>
            <a:pPr defTabSz="609576"/>
            <a:fld id="{2066355A-084C-D24E-9AD2-7E4FC41EA627}" type="slidenum">
              <a:rPr lang="en-US" smtClean="0">
                <a:solidFill>
                  <a:prstClr val="black">
                    <a:tint val="75000"/>
                  </a:prstClr>
                </a:solidFill>
              </a:rPr>
              <a:pPr defTabSz="609576"/>
              <a:t>‹#›</a:t>
            </a:fld>
            <a:endParaRPr lang="en-US" dirty="0">
              <a:solidFill>
                <a:prstClr val="black">
                  <a:tint val="75000"/>
                </a:prstClr>
              </a:solidFill>
            </a:endParaRPr>
          </a:p>
        </p:txBody>
      </p:sp>
      <p:pic>
        <p:nvPicPr>
          <p:cNvPr id="9" name="Picture 8" descr="BitmapLogo_NOLayers_F.png"/>
          <p:cNvPicPr>
            <a:picLocks noChangeAspect="1"/>
          </p:cNvPicPr>
          <p:nvPr userDrawn="1"/>
        </p:nvPicPr>
        <p:blipFill>
          <a:blip r:embed="rId15" cstate="print">
            <a:extLst>
              <a:ext uri="{28A0092B-C50C-407E-A947-70E740481C1C}">
                <a14:useLocalDpi xmlns:a14="http://schemas.microsoft.com/office/drawing/2010/main"/>
              </a:ext>
            </a:extLst>
          </a:blip>
          <a:stretch>
            <a:fillRect/>
          </a:stretch>
        </p:blipFill>
        <p:spPr>
          <a:xfrm>
            <a:off x="102672" y="6051069"/>
            <a:ext cx="755875" cy="759825"/>
          </a:xfrm>
          <a:prstGeom prst="rect">
            <a:avLst/>
          </a:prstGeom>
        </p:spPr>
      </p:pic>
    </p:spTree>
    <p:extLst>
      <p:ext uri="{BB962C8B-B14F-4D97-AF65-F5344CB8AC3E}">
        <p14:creationId xmlns:p14="http://schemas.microsoft.com/office/powerpoint/2010/main" val="646245133"/>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822" r:id="rId12"/>
    <p:sldLayoutId id="2147483823" r:id="rId13"/>
  </p:sldLayoutIdLst>
  <p:txStyles>
    <p:titleStyle>
      <a:lvl1pPr algn="ctr" defTabSz="609576" rtl="0" eaLnBrk="1" latinLnBrk="0" hangingPunct="1">
        <a:spcBef>
          <a:spcPct val="0"/>
        </a:spcBef>
        <a:buNone/>
        <a:defRPr sz="4167" b="1" kern="1200">
          <a:solidFill>
            <a:srgbClr val="000090"/>
          </a:solidFill>
          <a:latin typeface="Arial"/>
          <a:ea typeface="+mj-ea"/>
          <a:cs typeface="Arial"/>
        </a:defRPr>
      </a:lvl1pPr>
    </p:titleStyle>
    <p:bodyStyle>
      <a:lvl1pPr marL="457182" indent="-457182" algn="l" defTabSz="609576" rtl="0" eaLnBrk="1" latinLnBrk="0" hangingPunct="1">
        <a:spcBef>
          <a:spcPct val="20000"/>
        </a:spcBef>
        <a:buClr>
          <a:srgbClr val="000090"/>
        </a:buClr>
        <a:buFont typeface="Wingdings" charset="2"/>
        <a:buChar char="§"/>
        <a:defRPr sz="3333" kern="1200">
          <a:solidFill>
            <a:schemeClr val="tx1">
              <a:lumMod val="85000"/>
              <a:lumOff val="15000"/>
            </a:schemeClr>
          </a:solidFill>
          <a:latin typeface="Arial"/>
          <a:ea typeface="+mn-ea"/>
          <a:cs typeface="Arial"/>
        </a:defRPr>
      </a:lvl1pPr>
      <a:lvl2pPr marL="990560" indent="-380985" algn="l" defTabSz="609576" rtl="0" eaLnBrk="1" latinLnBrk="0" hangingPunct="1">
        <a:spcBef>
          <a:spcPct val="20000"/>
        </a:spcBef>
        <a:buClr>
          <a:srgbClr val="000090"/>
        </a:buClr>
        <a:buFont typeface="Arial"/>
        <a:buChar char="•"/>
        <a:defRPr sz="2917" kern="1200">
          <a:solidFill>
            <a:schemeClr val="tx1">
              <a:lumMod val="85000"/>
              <a:lumOff val="15000"/>
            </a:schemeClr>
          </a:solidFill>
          <a:latin typeface="Arial"/>
          <a:ea typeface="+mn-ea"/>
          <a:cs typeface="Arial"/>
        </a:defRPr>
      </a:lvl2pPr>
      <a:lvl3pPr marL="1523939" indent="-304788" algn="l" defTabSz="609576" rtl="0" eaLnBrk="1" latinLnBrk="0" hangingPunct="1">
        <a:spcBef>
          <a:spcPct val="20000"/>
        </a:spcBef>
        <a:buFont typeface="Arial"/>
        <a:buChar char="•"/>
        <a:defRPr sz="2667" kern="1200">
          <a:solidFill>
            <a:schemeClr val="tx1">
              <a:lumMod val="85000"/>
              <a:lumOff val="15000"/>
            </a:schemeClr>
          </a:solidFill>
          <a:latin typeface="Arial"/>
          <a:ea typeface="+mn-ea"/>
          <a:cs typeface="Arial"/>
        </a:defRPr>
      </a:lvl3pPr>
      <a:lvl4pPr marL="2133515" indent="-304788" algn="l" defTabSz="609576" rtl="0" eaLnBrk="1" latinLnBrk="0" hangingPunct="1">
        <a:spcBef>
          <a:spcPct val="20000"/>
        </a:spcBef>
        <a:buFont typeface="Arial"/>
        <a:buChar char="–"/>
        <a:defRPr sz="2417" kern="1200">
          <a:solidFill>
            <a:schemeClr val="tx1">
              <a:lumMod val="85000"/>
              <a:lumOff val="15000"/>
            </a:schemeClr>
          </a:solidFill>
          <a:latin typeface="Arial"/>
          <a:ea typeface="+mn-ea"/>
          <a:cs typeface="Arial"/>
        </a:defRPr>
      </a:lvl4pPr>
      <a:lvl5pPr marL="2743090" indent="-304788" algn="l" defTabSz="609576" rtl="0" eaLnBrk="1" latinLnBrk="0" hangingPunct="1">
        <a:spcBef>
          <a:spcPct val="20000"/>
        </a:spcBef>
        <a:buFont typeface="Arial"/>
        <a:buChar char="»"/>
        <a:defRPr sz="2167" kern="1200">
          <a:solidFill>
            <a:schemeClr val="tx1">
              <a:lumMod val="85000"/>
              <a:lumOff val="15000"/>
            </a:schemeClr>
          </a:solidFill>
          <a:latin typeface="Arial"/>
          <a:ea typeface="+mn-ea"/>
          <a:cs typeface="Arial"/>
        </a:defRPr>
      </a:lvl5pPr>
      <a:lvl6pPr marL="3352666" indent="-304788" algn="l" defTabSz="609576" rtl="0" eaLnBrk="1" latinLnBrk="0" hangingPunct="1">
        <a:spcBef>
          <a:spcPct val="20000"/>
        </a:spcBef>
        <a:buFont typeface="Arial"/>
        <a:buChar char="•"/>
        <a:defRPr sz="2667" kern="1200">
          <a:solidFill>
            <a:schemeClr val="tx1"/>
          </a:solidFill>
          <a:latin typeface="+mn-lt"/>
          <a:ea typeface="+mn-ea"/>
          <a:cs typeface="+mn-cs"/>
        </a:defRPr>
      </a:lvl6pPr>
      <a:lvl7pPr marL="3962242" indent="-304788" algn="l" defTabSz="609576" rtl="0" eaLnBrk="1" latinLnBrk="0" hangingPunct="1">
        <a:spcBef>
          <a:spcPct val="20000"/>
        </a:spcBef>
        <a:buFont typeface="Arial"/>
        <a:buChar char="•"/>
        <a:defRPr sz="2667" kern="1200">
          <a:solidFill>
            <a:schemeClr val="tx1"/>
          </a:solidFill>
          <a:latin typeface="+mn-lt"/>
          <a:ea typeface="+mn-ea"/>
          <a:cs typeface="+mn-cs"/>
        </a:defRPr>
      </a:lvl7pPr>
      <a:lvl8pPr marL="4571817" indent="-304788" algn="l" defTabSz="609576" rtl="0" eaLnBrk="1" latinLnBrk="0" hangingPunct="1">
        <a:spcBef>
          <a:spcPct val="20000"/>
        </a:spcBef>
        <a:buFont typeface="Arial"/>
        <a:buChar char="•"/>
        <a:defRPr sz="2667" kern="1200">
          <a:solidFill>
            <a:schemeClr val="tx1"/>
          </a:solidFill>
          <a:latin typeface="+mn-lt"/>
          <a:ea typeface="+mn-ea"/>
          <a:cs typeface="+mn-cs"/>
        </a:defRPr>
      </a:lvl8pPr>
      <a:lvl9pPr marL="5181393" indent="-304788" algn="l" defTabSz="609576"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76" rtl="0" eaLnBrk="1" latinLnBrk="0" hangingPunct="1">
        <a:defRPr sz="2417" kern="1200">
          <a:solidFill>
            <a:schemeClr val="tx1"/>
          </a:solidFill>
          <a:latin typeface="+mn-lt"/>
          <a:ea typeface="+mn-ea"/>
          <a:cs typeface="+mn-cs"/>
        </a:defRPr>
      </a:lvl1pPr>
      <a:lvl2pPr marL="609576" algn="l" defTabSz="609576" rtl="0" eaLnBrk="1" latinLnBrk="0" hangingPunct="1">
        <a:defRPr sz="2417" kern="1200">
          <a:solidFill>
            <a:schemeClr val="tx1"/>
          </a:solidFill>
          <a:latin typeface="+mn-lt"/>
          <a:ea typeface="+mn-ea"/>
          <a:cs typeface="+mn-cs"/>
        </a:defRPr>
      </a:lvl2pPr>
      <a:lvl3pPr marL="1219151" algn="l" defTabSz="609576" rtl="0" eaLnBrk="1" latinLnBrk="0" hangingPunct="1">
        <a:defRPr sz="2417" kern="1200">
          <a:solidFill>
            <a:schemeClr val="tx1"/>
          </a:solidFill>
          <a:latin typeface="+mn-lt"/>
          <a:ea typeface="+mn-ea"/>
          <a:cs typeface="+mn-cs"/>
        </a:defRPr>
      </a:lvl3pPr>
      <a:lvl4pPr marL="1828727" algn="l" defTabSz="609576" rtl="0" eaLnBrk="1" latinLnBrk="0" hangingPunct="1">
        <a:defRPr sz="2417" kern="1200">
          <a:solidFill>
            <a:schemeClr val="tx1"/>
          </a:solidFill>
          <a:latin typeface="+mn-lt"/>
          <a:ea typeface="+mn-ea"/>
          <a:cs typeface="+mn-cs"/>
        </a:defRPr>
      </a:lvl4pPr>
      <a:lvl5pPr marL="2438302" algn="l" defTabSz="609576" rtl="0" eaLnBrk="1" latinLnBrk="0" hangingPunct="1">
        <a:defRPr sz="2417" kern="1200">
          <a:solidFill>
            <a:schemeClr val="tx1"/>
          </a:solidFill>
          <a:latin typeface="+mn-lt"/>
          <a:ea typeface="+mn-ea"/>
          <a:cs typeface="+mn-cs"/>
        </a:defRPr>
      </a:lvl5pPr>
      <a:lvl6pPr marL="3047878" algn="l" defTabSz="609576" rtl="0" eaLnBrk="1" latinLnBrk="0" hangingPunct="1">
        <a:defRPr sz="2417" kern="1200">
          <a:solidFill>
            <a:schemeClr val="tx1"/>
          </a:solidFill>
          <a:latin typeface="+mn-lt"/>
          <a:ea typeface="+mn-ea"/>
          <a:cs typeface="+mn-cs"/>
        </a:defRPr>
      </a:lvl6pPr>
      <a:lvl7pPr marL="3657454" algn="l" defTabSz="609576" rtl="0" eaLnBrk="1" latinLnBrk="0" hangingPunct="1">
        <a:defRPr sz="2417" kern="1200">
          <a:solidFill>
            <a:schemeClr val="tx1"/>
          </a:solidFill>
          <a:latin typeface="+mn-lt"/>
          <a:ea typeface="+mn-ea"/>
          <a:cs typeface="+mn-cs"/>
        </a:defRPr>
      </a:lvl7pPr>
      <a:lvl8pPr marL="4267029" algn="l" defTabSz="609576" rtl="0" eaLnBrk="1" latinLnBrk="0" hangingPunct="1">
        <a:defRPr sz="2417" kern="1200">
          <a:solidFill>
            <a:schemeClr val="tx1"/>
          </a:solidFill>
          <a:latin typeface="+mn-lt"/>
          <a:ea typeface="+mn-ea"/>
          <a:cs typeface="+mn-cs"/>
        </a:defRPr>
      </a:lvl8pPr>
      <a:lvl9pPr marL="4876605" algn="l" defTabSz="609576" rtl="0" eaLnBrk="1" latinLnBrk="0" hangingPunct="1">
        <a:defRPr sz="241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hyperlink" Target="mailto:OAC-ANNOUNCE-subscribe-request@listserv.nsf.gov" TargetMode="External"/><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17.xml"/><Relationship Id="rId5" Type="http://schemas.openxmlformats.org/officeDocument/2006/relationships/hyperlink" Target="https://dellweb.bfa.nsf.gov/starth.asp" TargetMode="External"/><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chart" Target="../charts/chart2.xml"/></Relationships>
</file>

<file path=ppt/slides/_rels/slide9.xml.rels><?xml version="1.0" encoding="UTF-8" standalone="yes"?>
<Relationships xmlns="http://schemas.openxmlformats.org/package/2006/relationships"><Relationship Id="rId3" Type="http://schemas.openxmlformats.org/officeDocument/2006/relationships/hyperlink" Target="http://go.usa.gov/xm8bU"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1040295" y="3506718"/>
            <a:ext cx="4152900" cy="2322512"/>
          </a:xfrm>
        </p:spPr>
        <p:txBody>
          <a:bodyPr>
            <a:normAutofit/>
          </a:bodyPr>
          <a:lstStyle/>
          <a:p>
            <a:pPr marL="0" indent="0" algn="l">
              <a:buNone/>
            </a:pPr>
            <a:r>
              <a:rPr lang="en-US" sz="3200" dirty="0">
                <a:solidFill>
                  <a:schemeClr val="tx1"/>
                </a:solidFill>
              </a:rPr>
              <a:t>Vipin Chaudhary</a:t>
            </a:r>
          </a:p>
          <a:p>
            <a:pPr marL="0" indent="0" algn="l">
              <a:buNone/>
            </a:pPr>
            <a:r>
              <a:rPr lang="en-US" sz="3200" dirty="0"/>
              <a:t>Program</a:t>
            </a:r>
            <a:r>
              <a:rPr lang="en-US" sz="3200" dirty="0">
                <a:solidFill>
                  <a:schemeClr val="tx1"/>
                </a:solidFill>
              </a:rPr>
              <a:t> Director</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69418" y="198307"/>
            <a:ext cx="1822582" cy="1833561"/>
          </a:xfrm>
          <a:prstGeom prst="rect">
            <a:avLst/>
          </a:prstGeom>
        </p:spPr>
      </p:pic>
      <p:sp>
        <p:nvSpPr>
          <p:cNvPr id="5" name="Subtitle 2"/>
          <p:cNvSpPr txBox="1">
            <a:spLocks/>
          </p:cNvSpPr>
          <p:nvPr/>
        </p:nvSpPr>
        <p:spPr>
          <a:xfrm>
            <a:off x="4984097" y="3506718"/>
            <a:ext cx="6762978" cy="2755237"/>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Office of Advanced Cyberinfrastructure,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Directorate for Computer &amp; Information Science &amp; Engineering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National Science Foundation</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lang="en-US" dirty="0">
              <a:solidFill>
                <a:prstClr val="black"/>
              </a:solidFill>
              <a:latin typeface="Calibri" panose="020F0502020204030204"/>
            </a:endParaRPr>
          </a:p>
          <a:p>
            <a:pPr lvl="0" algn="l">
              <a:defRPr/>
            </a:pPr>
            <a:r>
              <a:rPr lang="en-US" dirty="0">
                <a:solidFill>
                  <a:prstClr val="black"/>
                </a:solidFill>
              </a:rPr>
              <a:t>Seattle, WA</a:t>
            </a:r>
          </a:p>
          <a:p>
            <a:pPr lvl="0" algn="l">
              <a:defRPr/>
            </a:pPr>
            <a:r>
              <a:rPr lang="en-US" dirty="0">
                <a:solidFill>
                  <a:prstClr val="black"/>
                </a:solidFill>
              </a:rPr>
              <a:t>February 13-14, 2020</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p:cNvSpPr>
            <a:spLocks noGrp="1"/>
          </p:cNvSpPr>
          <p:nvPr>
            <p:ph type="ctrTitle" idx="4294967295"/>
          </p:nvPr>
        </p:nvSpPr>
        <p:spPr>
          <a:xfrm>
            <a:off x="1040295" y="454722"/>
            <a:ext cx="10859179" cy="2644775"/>
          </a:xfrm>
        </p:spPr>
        <p:txBody>
          <a:bodyPr anchor="t">
            <a:noAutofit/>
          </a:bodyPr>
          <a:lstStyle/>
          <a:p>
            <a:r>
              <a:rPr lang="en-US" sz="6600" b="1" dirty="0">
                <a:solidFill>
                  <a:srgbClr val="011790"/>
                </a:solidFill>
                <a:cs typeface="Calibri" charset="0"/>
              </a:rPr>
              <a:t>2020 CSSI PI Meeting</a:t>
            </a:r>
            <a:br>
              <a:rPr lang="en-US" sz="5400" b="1" dirty="0">
                <a:solidFill>
                  <a:srgbClr val="011790"/>
                </a:solidFill>
                <a:cs typeface="Calibri" charset="0"/>
              </a:rPr>
            </a:br>
            <a:endParaRPr lang="en-US" b="1" dirty="0">
              <a:solidFill>
                <a:schemeClr val="accent6">
                  <a:lumMod val="50000"/>
                </a:schemeClr>
              </a:solidFill>
              <a:cs typeface="Calibri" charset="0"/>
            </a:endParaRPr>
          </a:p>
        </p:txBody>
      </p:sp>
    </p:spTree>
    <p:extLst>
      <p:ext uri="{BB962C8B-B14F-4D97-AF65-F5344CB8AC3E}">
        <p14:creationId xmlns:p14="http://schemas.microsoft.com/office/powerpoint/2010/main" val="12145490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C4BD-5A9D-C846-8C3E-A0EC1FB72AB7}"/>
              </a:ext>
            </a:extLst>
          </p:cNvPr>
          <p:cNvSpPr>
            <a:spLocks noGrp="1"/>
          </p:cNvSpPr>
          <p:nvPr>
            <p:ph type="title"/>
          </p:nvPr>
        </p:nvSpPr>
        <p:spPr>
          <a:xfrm>
            <a:off x="609600" y="-16897"/>
            <a:ext cx="10972800" cy="950780"/>
          </a:xfrm>
        </p:spPr>
        <p:txBody>
          <a:bodyPr>
            <a:normAutofit/>
          </a:bodyPr>
          <a:lstStyle/>
          <a:p>
            <a:r>
              <a:rPr lang="en-US" sz="4400" dirty="0">
                <a:latin typeface="+mn-lt"/>
              </a:rPr>
              <a:t>Next Steps</a:t>
            </a:r>
            <a:endParaRPr lang="en-US" dirty="0">
              <a:latin typeface="+mn-lt"/>
            </a:endParaRPr>
          </a:p>
        </p:txBody>
      </p:sp>
      <p:sp>
        <p:nvSpPr>
          <p:cNvPr id="35" name="Content Placeholder 34">
            <a:extLst>
              <a:ext uri="{FF2B5EF4-FFF2-40B4-BE49-F238E27FC236}">
                <a16:creationId xmlns:a16="http://schemas.microsoft.com/office/drawing/2014/main" id="{27EED16B-FA91-0B40-83AC-545690504EAF}"/>
              </a:ext>
            </a:extLst>
          </p:cNvPr>
          <p:cNvSpPr>
            <a:spLocks noGrp="1"/>
          </p:cNvSpPr>
          <p:nvPr>
            <p:ph sz="half" idx="2"/>
          </p:nvPr>
        </p:nvSpPr>
        <p:spPr>
          <a:xfrm>
            <a:off x="1333500" y="1394847"/>
            <a:ext cx="9563100" cy="4453503"/>
          </a:xfrm>
          <a:solidFill>
            <a:schemeClr val="accent2">
              <a:lumMod val="20000"/>
              <a:lumOff val="80000"/>
            </a:schemeClr>
          </a:solidFill>
          <a:ln>
            <a:noFill/>
          </a:ln>
          <a:effectLst>
            <a:outerShdw blurRad="50800" dist="38100" dir="2700000" algn="tl" rotWithShape="0">
              <a:prstClr val="black">
                <a:alpha val="40000"/>
              </a:prstClr>
            </a:outerShdw>
          </a:effectLst>
        </p:spPr>
        <p:txBody>
          <a:bodyPr>
            <a:normAutofit fontScale="92500" lnSpcReduction="10000"/>
          </a:bodyPr>
          <a:lstStyle/>
          <a:p>
            <a:r>
              <a:rPr lang="en-US" sz="3600" b="1" dirty="0">
                <a:latin typeface="+mn-lt"/>
              </a:rPr>
              <a:t>What has been the impact?</a:t>
            </a:r>
          </a:p>
          <a:p>
            <a:pPr lvl="1"/>
            <a:r>
              <a:rPr lang="en-US" sz="3500" dirty="0">
                <a:solidFill>
                  <a:srgbClr val="FF0000"/>
                </a:solidFill>
                <a:latin typeface="+mn-lt"/>
              </a:rPr>
              <a:t>Survey to evaluate impact!</a:t>
            </a:r>
          </a:p>
          <a:p>
            <a:pPr lvl="1"/>
            <a:endParaRPr lang="en-US" sz="3200" dirty="0">
              <a:solidFill>
                <a:srgbClr val="FF0000"/>
              </a:solidFill>
              <a:latin typeface="+mn-lt"/>
            </a:endParaRPr>
          </a:p>
          <a:p>
            <a:r>
              <a:rPr lang="en-US" sz="3600" b="1" dirty="0">
                <a:solidFill>
                  <a:schemeClr val="tx1"/>
                </a:solidFill>
                <a:latin typeface="+mn-lt"/>
              </a:rPr>
              <a:t>CSSI Visioning workshop </a:t>
            </a:r>
          </a:p>
          <a:p>
            <a:pPr lvl="1"/>
            <a:r>
              <a:rPr lang="en-US" sz="3500" dirty="0">
                <a:solidFill>
                  <a:srgbClr val="FF0000"/>
                </a:solidFill>
                <a:latin typeface="+mn-lt"/>
              </a:rPr>
              <a:t>Austin, Oct 29, 2019</a:t>
            </a:r>
          </a:p>
          <a:p>
            <a:endParaRPr lang="en-US" sz="3600" b="1" dirty="0">
              <a:solidFill>
                <a:schemeClr val="tx1"/>
              </a:solidFill>
              <a:latin typeface="+mn-lt"/>
            </a:endParaRPr>
          </a:p>
          <a:p>
            <a:r>
              <a:rPr lang="en-US" sz="3600" b="1" dirty="0">
                <a:latin typeface="+mn-lt"/>
              </a:rPr>
              <a:t>Does it continue the way it is?</a:t>
            </a:r>
          </a:p>
          <a:p>
            <a:pPr lvl="1"/>
            <a:r>
              <a:rPr lang="en-US" sz="3500" dirty="0">
                <a:solidFill>
                  <a:srgbClr val="FF0000"/>
                </a:solidFill>
                <a:latin typeface="+mn-lt"/>
              </a:rPr>
              <a:t>What changes should be made!</a:t>
            </a:r>
          </a:p>
        </p:txBody>
      </p:sp>
    </p:spTree>
    <p:extLst>
      <p:ext uri="{BB962C8B-B14F-4D97-AF65-F5344CB8AC3E}">
        <p14:creationId xmlns:p14="http://schemas.microsoft.com/office/powerpoint/2010/main" val="1797297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5">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childTnLst>
                                    <p:set>
                                      <p:cBhvr>
                                        <p:cTn id="20" dur="1" fill="hold">
                                          <p:stCondLst>
                                            <p:cond delay="0"/>
                                          </p:stCondLst>
                                        </p:cTn>
                                        <p:tgtEl>
                                          <p:spTgt spid="35">
                                            <p:txEl>
                                              <p:pRg st="6" end="6"/>
                                            </p:txEl>
                                          </p:spTgt>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3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uiExpand="1" build="p" animBg="1"/>
      <p:bldP spid="35" grpId="1"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3174756" y="1751155"/>
            <a:ext cx="7329487" cy="33556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0559" tIns="45282" rIns="90559" bIns="45282"/>
          <a:lstStyle>
            <a:lvl1pPr defTabSz="1006475" eaLnBrk="0">
              <a:defRPr sz="2400">
                <a:solidFill>
                  <a:schemeClr val="bg1"/>
                </a:solidFill>
                <a:latin typeface="Arial" charset="0"/>
                <a:ea typeface="ＭＳ Ｐゴシック" charset="0"/>
                <a:cs typeface="ＭＳ Ｐゴシック" charset="0"/>
              </a:defRPr>
            </a:lvl1pPr>
            <a:lvl2pPr marL="742950" indent="-285750" defTabSz="1006475" eaLnBrk="0">
              <a:defRPr sz="2400">
                <a:solidFill>
                  <a:schemeClr val="bg1"/>
                </a:solidFill>
                <a:latin typeface="Arial" charset="0"/>
                <a:ea typeface="ＭＳ Ｐゴシック" charset="0"/>
              </a:defRPr>
            </a:lvl2pPr>
            <a:lvl3pPr marL="1143000" indent="-228600" defTabSz="1006475" eaLnBrk="0">
              <a:defRPr sz="2400">
                <a:solidFill>
                  <a:schemeClr val="bg1"/>
                </a:solidFill>
                <a:latin typeface="Arial" charset="0"/>
                <a:ea typeface="ＭＳ Ｐゴシック" charset="0"/>
              </a:defRPr>
            </a:lvl3pPr>
            <a:lvl4pPr marL="1600200" indent="-228600" defTabSz="1006475" eaLnBrk="0">
              <a:defRPr sz="2400">
                <a:solidFill>
                  <a:schemeClr val="bg1"/>
                </a:solidFill>
                <a:latin typeface="Arial" charset="0"/>
                <a:ea typeface="ＭＳ Ｐゴシック" charset="0"/>
              </a:defRPr>
            </a:lvl4pPr>
            <a:lvl5pPr marL="2057400" indent="-228600" defTabSz="1006475" eaLnBrk="0">
              <a:defRPr sz="2400">
                <a:solidFill>
                  <a:schemeClr val="bg1"/>
                </a:solidFill>
                <a:latin typeface="Arial" charset="0"/>
                <a:ea typeface="ＭＳ Ｐゴシック" charset="0"/>
              </a:defRPr>
            </a:lvl5pPr>
            <a:lvl6pPr marL="2514600" indent="-228600" defTabSz="1006475" eaLnBrk="0" fontAlgn="base" hangingPunct="0">
              <a:lnSpc>
                <a:spcPct val="93000"/>
              </a:lnSpc>
              <a:spcBef>
                <a:spcPct val="0"/>
              </a:spcBef>
              <a:spcAft>
                <a:spcPct val="0"/>
              </a:spcAft>
              <a:buClr>
                <a:srgbClr val="000000"/>
              </a:buClr>
              <a:buSzPct val="100000"/>
              <a:buFont typeface="Times New Roman" charset="0"/>
              <a:defRPr sz="2400">
                <a:solidFill>
                  <a:schemeClr val="bg1"/>
                </a:solidFill>
                <a:latin typeface="Arial" charset="0"/>
                <a:ea typeface="ＭＳ Ｐゴシック" charset="0"/>
              </a:defRPr>
            </a:lvl6pPr>
            <a:lvl7pPr marL="2971800" indent="-228600" defTabSz="1006475" eaLnBrk="0" fontAlgn="base" hangingPunct="0">
              <a:lnSpc>
                <a:spcPct val="93000"/>
              </a:lnSpc>
              <a:spcBef>
                <a:spcPct val="0"/>
              </a:spcBef>
              <a:spcAft>
                <a:spcPct val="0"/>
              </a:spcAft>
              <a:buClr>
                <a:srgbClr val="000000"/>
              </a:buClr>
              <a:buSzPct val="100000"/>
              <a:buFont typeface="Times New Roman" charset="0"/>
              <a:defRPr sz="2400">
                <a:solidFill>
                  <a:schemeClr val="bg1"/>
                </a:solidFill>
                <a:latin typeface="Arial" charset="0"/>
                <a:ea typeface="ＭＳ Ｐゴシック" charset="0"/>
              </a:defRPr>
            </a:lvl7pPr>
            <a:lvl8pPr marL="3429000" indent="-228600" defTabSz="1006475" eaLnBrk="0" fontAlgn="base" hangingPunct="0">
              <a:lnSpc>
                <a:spcPct val="93000"/>
              </a:lnSpc>
              <a:spcBef>
                <a:spcPct val="0"/>
              </a:spcBef>
              <a:spcAft>
                <a:spcPct val="0"/>
              </a:spcAft>
              <a:buClr>
                <a:srgbClr val="000000"/>
              </a:buClr>
              <a:buSzPct val="100000"/>
              <a:buFont typeface="Times New Roman" charset="0"/>
              <a:defRPr sz="2400">
                <a:solidFill>
                  <a:schemeClr val="bg1"/>
                </a:solidFill>
                <a:latin typeface="Arial" charset="0"/>
                <a:ea typeface="ＭＳ Ｐゴシック" charset="0"/>
              </a:defRPr>
            </a:lvl8pPr>
            <a:lvl9pPr marL="3886200" indent="-228600" defTabSz="1006475" eaLnBrk="0" fontAlgn="base" hangingPunct="0">
              <a:lnSpc>
                <a:spcPct val="93000"/>
              </a:lnSpc>
              <a:spcBef>
                <a:spcPct val="0"/>
              </a:spcBef>
              <a:spcAft>
                <a:spcPct val="0"/>
              </a:spcAft>
              <a:buClr>
                <a:srgbClr val="000000"/>
              </a:buClr>
              <a:buSzPct val="100000"/>
              <a:buFont typeface="Times New Roman" charset="0"/>
              <a:defRPr sz="2400">
                <a:solidFill>
                  <a:schemeClr val="bg1"/>
                </a:solidFill>
                <a:latin typeface="Arial" charset="0"/>
                <a:ea typeface="ＭＳ Ｐゴシック" charset="0"/>
              </a:defRPr>
            </a:lvl9pPr>
          </a:lstStyle>
          <a:p>
            <a:pPr>
              <a:lnSpc>
                <a:spcPct val="100000"/>
              </a:lnSpc>
              <a:spcBef>
                <a:spcPct val="20000"/>
              </a:spcBef>
              <a:buClr>
                <a:srgbClr val="808080"/>
              </a:buClr>
              <a:buSzPct val="75000"/>
              <a:buFont typeface="Wingdings" charset="0"/>
              <a:buNone/>
            </a:pPr>
            <a:endParaRPr lang="en-US" dirty="0">
              <a:solidFill>
                <a:srgbClr val="000000"/>
              </a:solidFill>
              <a:latin typeface="Formata BQ Regular" charset="0"/>
            </a:endParaRPr>
          </a:p>
          <a:p>
            <a:pPr>
              <a:lnSpc>
                <a:spcPct val="100000"/>
              </a:lnSpc>
              <a:spcBef>
                <a:spcPct val="20000"/>
              </a:spcBef>
              <a:buClr>
                <a:srgbClr val="808080"/>
              </a:buClr>
              <a:buSzPct val="75000"/>
              <a:buFont typeface="Wingdings" charset="0"/>
              <a:buNone/>
            </a:pPr>
            <a:r>
              <a:rPr lang="en-US" sz="6000" dirty="0">
                <a:solidFill>
                  <a:srgbClr val="000000"/>
                </a:solidFill>
                <a:latin typeface="Chiller" panose="020F0502020204030204" pitchFamily="34" charset="0"/>
                <a:cs typeface="Chiller" panose="020F0502020204030204" pitchFamily="34" charset="0"/>
              </a:rPr>
              <a:t>Thank you!</a:t>
            </a:r>
          </a:p>
          <a:p>
            <a:pPr>
              <a:lnSpc>
                <a:spcPct val="100000"/>
              </a:lnSpc>
              <a:spcBef>
                <a:spcPct val="20000"/>
              </a:spcBef>
              <a:buClr>
                <a:srgbClr val="808080"/>
              </a:buClr>
              <a:buSzPct val="75000"/>
              <a:buFont typeface="Wingdings" charset="0"/>
              <a:buNone/>
            </a:pPr>
            <a:endParaRPr lang="en-US" dirty="0">
              <a:solidFill>
                <a:srgbClr val="000000"/>
              </a:solidFill>
              <a:latin typeface="Formata BQ Regular" charset="0"/>
            </a:endParaRPr>
          </a:p>
          <a:p>
            <a:pPr>
              <a:lnSpc>
                <a:spcPct val="100000"/>
              </a:lnSpc>
              <a:spcBef>
                <a:spcPct val="20000"/>
              </a:spcBef>
              <a:buClr>
                <a:srgbClr val="808080"/>
              </a:buClr>
              <a:buSzPct val="75000"/>
              <a:buFont typeface="Wingdings" charset="0"/>
              <a:buNone/>
            </a:pPr>
            <a:r>
              <a:rPr lang="en-US" dirty="0">
                <a:solidFill>
                  <a:srgbClr val="000000"/>
                </a:solidFill>
                <a:latin typeface="Formata BQ Regular" charset="0"/>
              </a:rPr>
              <a:t>Vipin Chaudhary</a:t>
            </a:r>
          </a:p>
          <a:p>
            <a:pPr>
              <a:lnSpc>
                <a:spcPct val="100000"/>
              </a:lnSpc>
              <a:spcBef>
                <a:spcPct val="20000"/>
              </a:spcBef>
              <a:buClr>
                <a:srgbClr val="808080"/>
              </a:buClr>
              <a:buSzPct val="75000"/>
              <a:buFont typeface="Wingdings" charset="0"/>
              <a:buNone/>
            </a:pPr>
            <a:r>
              <a:rPr lang="en-US" dirty="0">
                <a:solidFill>
                  <a:srgbClr val="000000"/>
                </a:solidFill>
                <a:latin typeface="Formata BQ Regular" charset="0"/>
              </a:rPr>
              <a:t>Program Director, Office of Advanced Cyberinfrastructure</a:t>
            </a:r>
          </a:p>
          <a:p>
            <a:pPr>
              <a:lnSpc>
                <a:spcPct val="100000"/>
              </a:lnSpc>
              <a:spcBef>
                <a:spcPct val="20000"/>
              </a:spcBef>
              <a:buClr>
                <a:srgbClr val="808080"/>
              </a:buClr>
              <a:buSzPct val="75000"/>
              <a:buFont typeface="Wingdings" charset="0"/>
              <a:buNone/>
            </a:pPr>
            <a:r>
              <a:rPr lang="en-US" dirty="0">
                <a:solidFill>
                  <a:srgbClr val="000000"/>
                </a:solidFill>
                <a:latin typeface="Formata BQ Regular" charset="0"/>
              </a:rPr>
              <a:t>Email: </a:t>
            </a:r>
            <a:r>
              <a:rPr lang="en-US" dirty="0" err="1">
                <a:solidFill>
                  <a:srgbClr val="000000"/>
                </a:solidFill>
                <a:latin typeface="Formata BQ Regular" charset="0"/>
              </a:rPr>
              <a:t>vipchaud@nsf.gov</a:t>
            </a:r>
            <a:endParaRPr lang="en-US" dirty="0">
              <a:solidFill>
                <a:srgbClr val="000000"/>
              </a:solidFill>
              <a:latin typeface="Formata BQ Regular" charset="0"/>
            </a:endParaRPr>
          </a:p>
        </p:txBody>
      </p:sp>
      <p:sp>
        <p:nvSpPr>
          <p:cNvPr id="8" name="TextBox 7">
            <a:extLst>
              <a:ext uri="{FF2B5EF4-FFF2-40B4-BE49-F238E27FC236}">
                <a16:creationId xmlns:a16="http://schemas.microsoft.com/office/drawing/2014/main" id="{B17D482D-C472-A54D-9189-A43687B13796}"/>
              </a:ext>
            </a:extLst>
          </p:cNvPr>
          <p:cNvSpPr txBox="1"/>
          <p:nvPr/>
        </p:nvSpPr>
        <p:spPr>
          <a:xfrm>
            <a:off x="1228725" y="6161015"/>
            <a:ext cx="7651804" cy="707886"/>
          </a:xfrm>
          <a:prstGeom prst="rect">
            <a:avLst/>
          </a:prstGeom>
          <a:noFill/>
        </p:spPr>
        <p:txBody>
          <a:bodyPr wrap="square" rtlCol="0">
            <a:spAutoFit/>
          </a:bodyPr>
          <a:lstStyle/>
          <a:p>
            <a:r>
              <a:rPr lang="en-US" sz="2000" dirty="0"/>
              <a:t>To subscribe to the OAC Announce Mailing List</a:t>
            </a:r>
          </a:p>
          <a:p>
            <a:r>
              <a:rPr lang="en-US" sz="2000" dirty="0"/>
              <a:t>Send an email to:  </a:t>
            </a:r>
            <a:r>
              <a:rPr lang="en-US" sz="2000" u="sng" dirty="0">
                <a:hlinkClick r:id="rId3"/>
              </a:rPr>
              <a:t>OAC-ANNOUNCE-subscribe-request@listserv.nsf.gov</a:t>
            </a:r>
            <a:endParaRPr lang="en-US" sz="2000" dirty="0"/>
          </a:p>
        </p:txBody>
      </p:sp>
    </p:spTree>
    <p:extLst>
      <p:ext uri="{BB962C8B-B14F-4D97-AF65-F5344CB8AC3E}">
        <p14:creationId xmlns:p14="http://schemas.microsoft.com/office/powerpoint/2010/main" val="4014833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C4BD-5A9D-C846-8C3E-A0EC1FB72AB7}"/>
              </a:ext>
            </a:extLst>
          </p:cNvPr>
          <p:cNvSpPr>
            <a:spLocks noGrp="1"/>
          </p:cNvSpPr>
          <p:nvPr>
            <p:ph type="title"/>
          </p:nvPr>
        </p:nvSpPr>
        <p:spPr>
          <a:xfrm>
            <a:off x="609600" y="47698"/>
            <a:ext cx="10972800" cy="1143000"/>
          </a:xfrm>
        </p:spPr>
        <p:txBody>
          <a:bodyPr>
            <a:normAutofit/>
          </a:bodyPr>
          <a:lstStyle/>
          <a:p>
            <a:r>
              <a:rPr lang="en-US" sz="4400" dirty="0">
                <a:latin typeface="+mn-lt"/>
              </a:rPr>
              <a:t>CSSI has been around for 9 years!</a:t>
            </a:r>
            <a:endParaRPr lang="en-US" dirty="0">
              <a:latin typeface="+mn-lt"/>
            </a:endParaRPr>
          </a:p>
        </p:txBody>
      </p:sp>
      <p:sp>
        <p:nvSpPr>
          <p:cNvPr id="8" name="Oval 7">
            <a:extLst>
              <a:ext uri="{FF2B5EF4-FFF2-40B4-BE49-F238E27FC236}">
                <a16:creationId xmlns:a16="http://schemas.microsoft.com/office/drawing/2014/main" id="{BCBCBC43-EEB6-AA47-9B6A-EF5E68A2104E}"/>
              </a:ext>
            </a:extLst>
          </p:cNvPr>
          <p:cNvSpPr/>
          <p:nvPr/>
        </p:nvSpPr>
        <p:spPr>
          <a:xfrm>
            <a:off x="3967627" y="2273300"/>
            <a:ext cx="4256746" cy="3905624"/>
          </a:xfrm>
          <a:prstGeom prst="ellipse">
            <a:avLst/>
          </a:prstGeom>
          <a:solidFill>
            <a:srgbClr val="FF0000"/>
          </a:solidFill>
          <a:ln>
            <a:solidFill>
              <a:schemeClr val="accent3">
                <a:lumMod val="20000"/>
                <a:lumOff val="80000"/>
              </a:schemeClr>
            </a:solid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6000" dirty="0"/>
              <a:t> $628M</a:t>
            </a:r>
          </a:p>
        </p:txBody>
      </p:sp>
    </p:spTree>
    <p:extLst>
      <p:ext uri="{BB962C8B-B14F-4D97-AF65-F5344CB8AC3E}">
        <p14:creationId xmlns:p14="http://schemas.microsoft.com/office/powerpoint/2010/main" val="2366510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2157663" y="0"/>
            <a:ext cx="7848600" cy="1143000"/>
          </a:xfrm>
        </p:spPr>
        <p:txBody>
          <a:bodyPr>
            <a:normAutofit/>
          </a:bodyPr>
          <a:lstStyle/>
          <a:p>
            <a:r>
              <a:rPr lang="en-US" sz="4400" dirty="0">
                <a:latin typeface="+mn-lt"/>
              </a:rPr>
              <a:t>CSSI Program Guiding Principles</a:t>
            </a:r>
          </a:p>
        </p:txBody>
      </p:sp>
      <p:sp>
        <p:nvSpPr>
          <p:cNvPr id="4" name="Subtitle 3"/>
          <p:cNvSpPr>
            <a:spLocks noGrp="1"/>
          </p:cNvSpPr>
          <p:nvPr>
            <p:ph type="subTitle" idx="1"/>
          </p:nvPr>
        </p:nvSpPr>
        <p:spPr>
          <a:xfrm>
            <a:off x="4197166" y="1524732"/>
            <a:ext cx="3809692" cy="641351"/>
          </a:xfrm>
          <a:solidFill>
            <a:schemeClr val="accent3">
              <a:lumMod val="20000"/>
              <a:lumOff val="80000"/>
            </a:schemeClr>
          </a:solidFill>
          <a:effectLst>
            <a:outerShdw blurRad="50800" dist="38100" dir="2700000" algn="tl" rotWithShape="0">
              <a:prstClr val="black">
                <a:alpha val="40000"/>
              </a:prstClr>
            </a:outerShdw>
          </a:effectLst>
        </p:spPr>
        <p:txBody>
          <a:bodyPr>
            <a:normAutofit/>
          </a:bodyPr>
          <a:lstStyle/>
          <a:p>
            <a:r>
              <a:rPr lang="en-US" sz="3200" b="1" dirty="0">
                <a:solidFill>
                  <a:schemeClr val="tx1"/>
                </a:solidFill>
                <a:latin typeface="+mn-lt"/>
              </a:rPr>
              <a:t>Science-driven</a:t>
            </a:r>
          </a:p>
        </p:txBody>
      </p:sp>
      <p:sp>
        <p:nvSpPr>
          <p:cNvPr id="3" name="Slide Number Placeholder 2"/>
          <p:cNvSpPr>
            <a:spLocks noGrp="1"/>
          </p:cNvSpPr>
          <p:nvPr>
            <p:ph type="sldNum" sz="quarter" idx="12"/>
          </p:nvPr>
        </p:nvSpPr>
        <p:spPr>
          <a:xfrm>
            <a:off x="8077200" y="6356351"/>
            <a:ext cx="2133600" cy="365125"/>
          </a:xfrm>
        </p:spPr>
        <p:txBody>
          <a:bodyPr/>
          <a:lstStyle/>
          <a:p>
            <a:fld id="{1403A9F4-2153-4E30-848A-357EB84591DA}" type="slidenum">
              <a:rPr lang="en-US" smtClean="0"/>
              <a:pPr/>
              <a:t>3</a:t>
            </a:fld>
            <a:endParaRPr lang="en-US" dirty="0"/>
          </a:p>
        </p:txBody>
      </p:sp>
      <p:sp>
        <p:nvSpPr>
          <p:cNvPr id="12" name="Subtitle 3">
            <a:extLst>
              <a:ext uri="{FF2B5EF4-FFF2-40B4-BE49-F238E27FC236}">
                <a16:creationId xmlns:a16="http://schemas.microsoft.com/office/drawing/2014/main" id="{BF16AE2F-6BF6-4B47-9587-E054AAB1D3D3}"/>
              </a:ext>
            </a:extLst>
          </p:cNvPr>
          <p:cNvSpPr txBox="1">
            <a:spLocks/>
          </p:cNvSpPr>
          <p:nvPr/>
        </p:nvSpPr>
        <p:spPr>
          <a:xfrm>
            <a:off x="1670691" y="2826487"/>
            <a:ext cx="3809692" cy="641351"/>
          </a:xfrm>
          <a:prstGeom prst="rect">
            <a:avLst/>
          </a:prstGeom>
          <a:solidFill>
            <a:schemeClr val="bg2">
              <a:lumMod val="90000"/>
            </a:schemeClr>
          </a:solidFill>
          <a:effectLst>
            <a:outerShdw blurRad="50800" dist="38100" dir="2700000" algn="tl" rotWithShape="0">
              <a:prstClr val="black">
                <a:alpha val="40000"/>
              </a:prstClr>
            </a:outerShdw>
          </a:effectLst>
        </p:spPr>
        <p:txBody>
          <a:bodyPr vert="horz" lIns="146304" tIns="73152" rIns="146304" bIns="73152" rtlCol="0">
            <a:normAutofit/>
          </a:bodyPr>
          <a:lstStyle>
            <a:lvl1pPr marL="0" indent="0" algn="ctr" defTabSz="609576" rtl="0" eaLnBrk="1" latinLnBrk="0" hangingPunct="1">
              <a:spcBef>
                <a:spcPct val="20000"/>
              </a:spcBef>
              <a:buClr>
                <a:srgbClr val="000090"/>
              </a:buClr>
              <a:buFont typeface="Wingdings" charset="2"/>
              <a:buNone/>
              <a:defRPr sz="3333" kern="1200">
                <a:solidFill>
                  <a:schemeClr val="tx1">
                    <a:tint val="75000"/>
                  </a:schemeClr>
                </a:solidFill>
                <a:latin typeface="Arial"/>
                <a:ea typeface="+mn-ea"/>
                <a:cs typeface="Arial"/>
              </a:defRPr>
            </a:lvl1pPr>
            <a:lvl2pPr marL="457200" indent="0" algn="ctr" defTabSz="609576" rtl="0" eaLnBrk="1" latinLnBrk="0" hangingPunct="1">
              <a:spcBef>
                <a:spcPct val="20000"/>
              </a:spcBef>
              <a:buClr>
                <a:srgbClr val="000090"/>
              </a:buClr>
              <a:buFont typeface="Arial"/>
              <a:buNone/>
              <a:defRPr sz="2917" kern="1200">
                <a:solidFill>
                  <a:schemeClr val="tx1">
                    <a:tint val="75000"/>
                  </a:schemeClr>
                </a:solidFill>
                <a:latin typeface="Arial"/>
                <a:ea typeface="+mn-ea"/>
                <a:cs typeface="Arial"/>
              </a:defRPr>
            </a:lvl2pPr>
            <a:lvl3pPr marL="914400" indent="0" algn="ctr" defTabSz="609576" rtl="0" eaLnBrk="1" latinLnBrk="0" hangingPunct="1">
              <a:spcBef>
                <a:spcPct val="20000"/>
              </a:spcBef>
              <a:buFont typeface="Arial"/>
              <a:buNone/>
              <a:defRPr sz="2667" kern="1200">
                <a:solidFill>
                  <a:schemeClr val="tx1">
                    <a:tint val="75000"/>
                  </a:schemeClr>
                </a:solidFill>
                <a:latin typeface="Arial"/>
                <a:ea typeface="+mn-ea"/>
                <a:cs typeface="Arial"/>
              </a:defRPr>
            </a:lvl3pPr>
            <a:lvl4pPr marL="1371600" indent="0" algn="ctr" defTabSz="609576" rtl="0" eaLnBrk="1" latinLnBrk="0" hangingPunct="1">
              <a:spcBef>
                <a:spcPct val="20000"/>
              </a:spcBef>
              <a:buFont typeface="Arial"/>
              <a:buNone/>
              <a:defRPr sz="2417" kern="1200">
                <a:solidFill>
                  <a:schemeClr val="tx1">
                    <a:tint val="75000"/>
                  </a:schemeClr>
                </a:solidFill>
                <a:latin typeface="Arial"/>
                <a:ea typeface="+mn-ea"/>
                <a:cs typeface="Arial"/>
              </a:defRPr>
            </a:lvl4pPr>
            <a:lvl5pPr marL="1828800" indent="0" algn="ctr" defTabSz="609576" rtl="0" eaLnBrk="1" latinLnBrk="0" hangingPunct="1">
              <a:spcBef>
                <a:spcPct val="20000"/>
              </a:spcBef>
              <a:buFont typeface="Arial"/>
              <a:buNone/>
              <a:defRPr sz="2167" kern="1200">
                <a:solidFill>
                  <a:schemeClr val="tx1">
                    <a:tint val="75000"/>
                  </a:schemeClr>
                </a:solidFill>
                <a:latin typeface="Arial"/>
                <a:ea typeface="+mn-ea"/>
                <a:cs typeface="Arial"/>
              </a:defRPr>
            </a:lvl5pPr>
            <a:lvl6pPr marL="22860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6pPr>
            <a:lvl7pPr marL="27432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7pPr>
            <a:lvl8pPr marL="32004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8pPr>
            <a:lvl9pPr marL="36576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9pPr>
          </a:lstStyle>
          <a:p>
            <a:r>
              <a:rPr lang="en-US" sz="3200" b="1" dirty="0">
                <a:solidFill>
                  <a:schemeClr val="tx1"/>
                </a:solidFill>
                <a:latin typeface="+mn-lt"/>
              </a:rPr>
              <a:t>Innovative</a:t>
            </a:r>
          </a:p>
        </p:txBody>
      </p:sp>
      <p:sp>
        <p:nvSpPr>
          <p:cNvPr id="13" name="Subtitle 3">
            <a:extLst>
              <a:ext uri="{FF2B5EF4-FFF2-40B4-BE49-F238E27FC236}">
                <a16:creationId xmlns:a16="http://schemas.microsoft.com/office/drawing/2014/main" id="{4C7B0A87-B15B-7942-B1C2-35DAC65C58E1}"/>
              </a:ext>
            </a:extLst>
          </p:cNvPr>
          <p:cNvSpPr txBox="1">
            <a:spLocks/>
          </p:cNvSpPr>
          <p:nvPr/>
        </p:nvSpPr>
        <p:spPr>
          <a:xfrm>
            <a:off x="6711617" y="2841013"/>
            <a:ext cx="3809692" cy="641351"/>
          </a:xfrm>
          <a:prstGeom prst="rect">
            <a:avLst/>
          </a:prstGeom>
          <a:solidFill>
            <a:schemeClr val="accent5">
              <a:lumMod val="20000"/>
              <a:lumOff val="80000"/>
            </a:schemeClr>
          </a:solidFill>
          <a:effectLst>
            <a:outerShdw blurRad="50800" dist="38100" dir="2700000" algn="tl" rotWithShape="0">
              <a:prstClr val="black">
                <a:alpha val="40000"/>
              </a:prstClr>
            </a:outerShdw>
          </a:effectLst>
        </p:spPr>
        <p:txBody>
          <a:bodyPr vert="horz" lIns="146304" tIns="73152" rIns="146304" bIns="73152" rtlCol="0">
            <a:normAutofit/>
          </a:bodyPr>
          <a:lstStyle>
            <a:lvl1pPr marL="0" indent="0" algn="ctr" defTabSz="609576" rtl="0" eaLnBrk="1" latinLnBrk="0" hangingPunct="1">
              <a:spcBef>
                <a:spcPct val="20000"/>
              </a:spcBef>
              <a:buClr>
                <a:srgbClr val="000090"/>
              </a:buClr>
              <a:buFont typeface="Wingdings" charset="2"/>
              <a:buNone/>
              <a:defRPr sz="3333" kern="1200">
                <a:solidFill>
                  <a:schemeClr val="tx1">
                    <a:tint val="75000"/>
                  </a:schemeClr>
                </a:solidFill>
                <a:latin typeface="Arial"/>
                <a:ea typeface="+mn-ea"/>
                <a:cs typeface="Arial"/>
              </a:defRPr>
            </a:lvl1pPr>
            <a:lvl2pPr marL="457200" indent="0" algn="ctr" defTabSz="609576" rtl="0" eaLnBrk="1" latinLnBrk="0" hangingPunct="1">
              <a:spcBef>
                <a:spcPct val="20000"/>
              </a:spcBef>
              <a:buClr>
                <a:srgbClr val="000090"/>
              </a:buClr>
              <a:buFont typeface="Arial"/>
              <a:buNone/>
              <a:defRPr sz="2917" kern="1200">
                <a:solidFill>
                  <a:schemeClr val="tx1">
                    <a:tint val="75000"/>
                  </a:schemeClr>
                </a:solidFill>
                <a:latin typeface="Arial"/>
                <a:ea typeface="+mn-ea"/>
                <a:cs typeface="Arial"/>
              </a:defRPr>
            </a:lvl2pPr>
            <a:lvl3pPr marL="914400" indent="0" algn="ctr" defTabSz="609576" rtl="0" eaLnBrk="1" latinLnBrk="0" hangingPunct="1">
              <a:spcBef>
                <a:spcPct val="20000"/>
              </a:spcBef>
              <a:buFont typeface="Arial"/>
              <a:buNone/>
              <a:defRPr sz="2667" kern="1200">
                <a:solidFill>
                  <a:schemeClr val="tx1">
                    <a:tint val="75000"/>
                  </a:schemeClr>
                </a:solidFill>
                <a:latin typeface="Arial"/>
                <a:ea typeface="+mn-ea"/>
                <a:cs typeface="Arial"/>
              </a:defRPr>
            </a:lvl3pPr>
            <a:lvl4pPr marL="1371600" indent="0" algn="ctr" defTabSz="609576" rtl="0" eaLnBrk="1" latinLnBrk="0" hangingPunct="1">
              <a:spcBef>
                <a:spcPct val="20000"/>
              </a:spcBef>
              <a:buFont typeface="Arial"/>
              <a:buNone/>
              <a:defRPr sz="2417" kern="1200">
                <a:solidFill>
                  <a:schemeClr val="tx1">
                    <a:tint val="75000"/>
                  </a:schemeClr>
                </a:solidFill>
                <a:latin typeface="Arial"/>
                <a:ea typeface="+mn-ea"/>
                <a:cs typeface="Arial"/>
              </a:defRPr>
            </a:lvl4pPr>
            <a:lvl5pPr marL="1828800" indent="0" algn="ctr" defTabSz="609576" rtl="0" eaLnBrk="1" latinLnBrk="0" hangingPunct="1">
              <a:spcBef>
                <a:spcPct val="20000"/>
              </a:spcBef>
              <a:buFont typeface="Arial"/>
              <a:buNone/>
              <a:defRPr sz="2167" kern="1200">
                <a:solidFill>
                  <a:schemeClr val="tx1">
                    <a:tint val="75000"/>
                  </a:schemeClr>
                </a:solidFill>
                <a:latin typeface="Arial"/>
                <a:ea typeface="+mn-ea"/>
                <a:cs typeface="Arial"/>
              </a:defRPr>
            </a:lvl5pPr>
            <a:lvl6pPr marL="22860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6pPr>
            <a:lvl7pPr marL="27432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7pPr>
            <a:lvl8pPr marL="32004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8pPr>
            <a:lvl9pPr marL="36576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9pPr>
          </a:lstStyle>
          <a:p>
            <a:r>
              <a:rPr lang="en-US" sz="3200" b="1" dirty="0">
                <a:solidFill>
                  <a:schemeClr val="tx1"/>
                </a:solidFill>
                <a:latin typeface="+mn-lt"/>
              </a:rPr>
              <a:t>Collaborative</a:t>
            </a:r>
          </a:p>
        </p:txBody>
      </p:sp>
      <p:sp>
        <p:nvSpPr>
          <p:cNvPr id="14" name="Subtitle 3">
            <a:extLst>
              <a:ext uri="{FF2B5EF4-FFF2-40B4-BE49-F238E27FC236}">
                <a16:creationId xmlns:a16="http://schemas.microsoft.com/office/drawing/2014/main" id="{A47D3E83-9BE6-014C-A4EF-49B59476B8B8}"/>
              </a:ext>
            </a:extLst>
          </p:cNvPr>
          <p:cNvSpPr txBox="1">
            <a:spLocks/>
          </p:cNvSpPr>
          <p:nvPr/>
        </p:nvSpPr>
        <p:spPr>
          <a:xfrm>
            <a:off x="1670691" y="4305907"/>
            <a:ext cx="3809692" cy="641351"/>
          </a:xfrm>
          <a:prstGeom prst="rect">
            <a:avLst/>
          </a:prstGeom>
          <a:solidFill>
            <a:schemeClr val="accent4">
              <a:lumMod val="20000"/>
              <a:lumOff val="80000"/>
            </a:schemeClr>
          </a:solidFill>
          <a:effectLst>
            <a:outerShdw blurRad="50800" dist="38100" dir="2700000" algn="tl" rotWithShape="0">
              <a:prstClr val="black">
                <a:alpha val="40000"/>
              </a:prstClr>
            </a:outerShdw>
          </a:effectLst>
        </p:spPr>
        <p:txBody>
          <a:bodyPr vert="horz" lIns="146304" tIns="73152" rIns="146304" bIns="73152" rtlCol="0">
            <a:normAutofit/>
          </a:bodyPr>
          <a:lstStyle>
            <a:lvl1pPr marL="0" indent="0" algn="ctr" defTabSz="609576" rtl="0" eaLnBrk="1" latinLnBrk="0" hangingPunct="1">
              <a:spcBef>
                <a:spcPct val="20000"/>
              </a:spcBef>
              <a:buClr>
                <a:srgbClr val="000090"/>
              </a:buClr>
              <a:buFont typeface="Wingdings" charset="2"/>
              <a:buNone/>
              <a:defRPr sz="3333" kern="1200">
                <a:solidFill>
                  <a:schemeClr val="tx1">
                    <a:tint val="75000"/>
                  </a:schemeClr>
                </a:solidFill>
                <a:latin typeface="Arial"/>
                <a:ea typeface="+mn-ea"/>
                <a:cs typeface="Arial"/>
              </a:defRPr>
            </a:lvl1pPr>
            <a:lvl2pPr marL="457200" indent="0" algn="ctr" defTabSz="609576" rtl="0" eaLnBrk="1" latinLnBrk="0" hangingPunct="1">
              <a:spcBef>
                <a:spcPct val="20000"/>
              </a:spcBef>
              <a:buClr>
                <a:srgbClr val="000090"/>
              </a:buClr>
              <a:buFont typeface="Arial"/>
              <a:buNone/>
              <a:defRPr sz="2917" kern="1200">
                <a:solidFill>
                  <a:schemeClr val="tx1">
                    <a:tint val="75000"/>
                  </a:schemeClr>
                </a:solidFill>
                <a:latin typeface="Arial"/>
                <a:ea typeface="+mn-ea"/>
                <a:cs typeface="Arial"/>
              </a:defRPr>
            </a:lvl2pPr>
            <a:lvl3pPr marL="914400" indent="0" algn="ctr" defTabSz="609576" rtl="0" eaLnBrk="1" latinLnBrk="0" hangingPunct="1">
              <a:spcBef>
                <a:spcPct val="20000"/>
              </a:spcBef>
              <a:buFont typeface="Arial"/>
              <a:buNone/>
              <a:defRPr sz="2667" kern="1200">
                <a:solidFill>
                  <a:schemeClr val="tx1">
                    <a:tint val="75000"/>
                  </a:schemeClr>
                </a:solidFill>
                <a:latin typeface="Arial"/>
                <a:ea typeface="+mn-ea"/>
                <a:cs typeface="Arial"/>
              </a:defRPr>
            </a:lvl3pPr>
            <a:lvl4pPr marL="1371600" indent="0" algn="ctr" defTabSz="609576" rtl="0" eaLnBrk="1" latinLnBrk="0" hangingPunct="1">
              <a:spcBef>
                <a:spcPct val="20000"/>
              </a:spcBef>
              <a:buFont typeface="Arial"/>
              <a:buNone/>
              <a:defRPr sz="2417" kern="1200">
                <a:solidFill>
                  <a:schemeClr val="tx1">
                    <a:tint val="75000"/>
                  </a:schemeClr>
                </a:solidFill>
                <a:latin typeface="Arial"/>
                <a:ea typeface="+mn-ea"/>
                <a:cs typeface="Arial"/>
              </a:defRPr>
            </a:lvl4pPr>
            <a:lvl5pPr marL="1828800" indent="0" algn="ctr" defTabSz="609576" rtl="0" eaLnBrk="1" latinLnBrk="0" hangingPunct="1">
              <a:spcBef>
                <a:spcPct val="20000"/>
              </a:spcBef>
              <a:buFont typeface="Arial"/>
              <a:buNone/>
              <a:defRPr sz="2167" kern="1200">
                <a:solidFill>
                  <a:schemeClr val="tx1">
                    <a:tint val="75000"/>
                  </a:schemeClr>
                </a:solidFill>
                <a:latin typeface="Arial"/>
                <a:ea typeface="+mn-ea"/>
                <a:cs typeface="Arial"/>
              </a:defRPr>
            </a:lvl5pPr>
            <a:lvl6pPr marL="22860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6pPr>
            <a:lvl7pPr marL="27432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7pPr>
            <a:lvl8pPr marL="32004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8pPr>
            <a:lvl9pPr marL="36576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9pPr>
          </a:lstStyle>
          <a:p>
            <a:r>
              <a:rPr lang="en-US" sz="3200" b="1" dirty="0">
                <a:solidFill>
                  <a:schemeClr val="tx1"/>
                </a:solidFill>
                <a:latin typeface="+mn-lt"/>
              </a:rPr>
              <a:t>Leveraged</a:t>
            </a:r>
          </a:p>
        </p:txBody>
      </p:sp>
      <p:sp>
        <p:nvSpPr>
          <p:cNvPr id="15" name="Subtitle 3">
            <a:extLst>
              <a:ext uri="{FF2B5EF4-FFF2-40B4-BE49-F238E27FC236}">
                <a16:creationId xmlns:a16="http://schemas.microsoft.com/office/drawing/2014/main" id="{5E2D2E6C-467D-834E-B4FC-7CBB90D1B75D}"/>
              </a:ext>
            </a:extLst>
          </p:cNvPr>
          <p:cNvSpPr txBox="1">
            <a:spLocks/>
          </p:cNvSpPr>
          <p:nvPr/>
        </p:nvSpPr>
        <p:spPr>
          <a:xfrm>
            <a:off x="6711617" y="4305907"/>
            <a:ext cx="3809692" cy="641351"/>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vert="horz" lIns="146304" tIns="73152" rIns="146304" bIns="73152" rtlCol="0">
            <a:normAutofit/>
          </a:bodyPr>
          <a:lstStyle>
            <a:lvl1pPr marL="0" indent="0" algn="ctr" defTabSz="609576" rtl="0" eaLnBrk="1" latinLnBrk="0" hangingPunct="1">
              <a:spcBef>
                <a:spcPct val="20000"/>
              </a:spcBef>
              <a:buClr>
                <a:srgbClr val="000090"/>
              </a:buClr>
              <a:buFont typeface="Wingdings" charset="2"/>
              <a:buNone/>
              <a:defRPr sz="3333" kern="1200">
                <a:solidFill>
                  <a:schemeClr val="tx1">
                    <a:tint val="75000"/>
                  </a:schemeClr>
                </a:solidFill>
                <a:latin typeface="Arial"/>
                <a:ea typeface="+mn-ea"/>
                <a:cs typeface="Arial"/>
              </a:defRPr>
            </a:lvl1pPr>
            <a:lvl2pPr marL="457200" indent="0" algn="ctr" defTabSz="609576" rtl="0" eaLnBrk="1" latinLnBrk="0" hangingPunct="1">
              <a:spcBef>
                <a:spcPct val="20000"/>
              </a:spcBef>
              <a:buClr>
                <a:srgbClr val="000090"/>
              </a:buClr>
              <a:buFont typeface="Arial"/>
              <a:buNone/>
              <a:defRPr sz="2917" kern="1200">
                <a:solidFill>
                  <a:schemeClr val="tx1">
                    <a:tint val="75000"/>
                  </a:schemeClr>
                </a:solidFill>
                <a:latin typeface="Arial"/>
                <a:ea typeface="+mn-ea"/>
                <a:cs typeface="Arial"/>
              </a:defRPr>
            </a:lvl2pPr>
            <a:lvl3pPr marL="914400" indent="0" algn="ctr" defTabSz="609576" rtl="0" eaLnBrk="1" latinLnBrk="0" hangingPunct="1">
              <a:spcBef>
                <a:spcPct val="20000"/>
              </a:spcBef>
              <a:buFont typeface="Arial"/>
              <a:buNone/>
              <a:defRPr sz="2667" kern="1200">
                <a:solidFill>
                  <a:schemeClr val="tx1">
                    <a:tint val="75000"/>
                  </a:schemeClr>
                </a:solidFill>
                <a:latin typeface="Arial"/>
                <a:ea typeface="+mn-ea"/>
                <a:cs typeface="Arial"/>
              </a:defRPr>
            </a:lvl3pPr>
            <a:lvl4pPr marL="1371600" indent="0" algn="ctr" defTabSz="609576" rtl="0" eaLnBrk="1" latinLnBrk="0" hangingPunct="1">
              <a:spcBef>
                <a:spcPct val="20000"/>
              </a:spcBef>
              <a:buFont typeface="Arial"/>
              <a:buNone/>
              <a:defRPr sz="2417" kern="1200">
                <a:solidFill>
                  <a:schemeClr val="tx1">
                    <a:tint val="75000"/>
                  </a:schemeClr>
                </a:solidFill>
                <a:latin typeface="Arial"/>
                <a:ea typeface="+mn-ea"/>
                <a:cs typeface="Arial"/>
              </a:defRPr>
            </a:lvl4pPr>
            <a:lvl5pPr marL="1828800" indent="0" algn="ctr" defTabSz="609576" rtl="0" eaLnBrk="1" latinLnBrk="0" hangingPunct="1">
              <a:spcBef>
                <a:spcPct val="20000"/>
              </a:spcBef>
              <a:buFont typeface="Arial"/>
              <a:buNone/>
              <a:defRPr sz="2167" kern="1200">
                <a:solidFill>
                  <a:schemeClr val="tx1">
                    <a:tint val="75000"/>
                  </a:schemeClr>
                </a:solidFill>
                <a:latin typeface="Arial"/>
                <a:ea typeface="+mn-ea"/>
                <a:cs typeface="Arial"/>
              </a:defRPr>
            </a:lvl5pPr>
            <a:lvl6pPr marL="22860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6pPr>
            <a:lvl7pPr marL="27432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7pPr>
            <a:lvl8pPr marL="32004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8pPr>
            <a:lvl9pPr marL="36576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9pPr>
          </a:lstStyle>
          <a:p>
            <a:r>
              <a:rPr lang="en-US" sz="3200" b="1" dirty="0">
                <a:solidFill>
                  <a:schemeClr val="tx1"/>
                </a:solidFill>
                <a:latin typeface="+mn-lt"/>
              </a:rPr>
              <a:t>Strategic</a:t>
            </a:r>
          </a:p>
        </p:txBody>
      </p:sp>
      <p:sp>
        <p:nvSpPr>
          <p:cNvPr id="16" name="Subtitle 3">
            <a:extLst>
              <a:ext uri="{FF2B5EF4-FFF2-40B4-BE49-F238E27FC236}">
                <a16:creationId xmlns:a16="http://schemas.microsoft.com/office/drawing/2014/main" id="{F34AF9FF-D8B0-5142-9594-02889661774F}"/>
              </a:ext>
            </a:extLst>
          </p:cNvPr>
          <p:cNvSpPr txBox="1">
            <a:spLocks/>
          </p:cNvSpPr>
          <p:nvPr/>
        </p:nvSpPr>
        <p:spPr>
          <a:xfrm>
            <a:off x="4191154" y="5622188"/>
            <a:ext cx="3809692" cy="641351"/>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vert="horz" lIns="146304" tIns="73152" rIns="146304" bIns="73152" rtlCol="0">
            <a:normAutofit/>
          </a:bodyPr>
          <a:lstStyle>
            <a:lvl1pPr marL="0" indent="0" algn="ctr" defTabSz="609576" rtl="0" eaLnBrk="1" latinLnBrk="0" hangingPunct="1">
              <a:spcBef>
                <a:spcPct val="20000"/>
              </a:spcBef>
              <a:buClr>
                <a:srgbClr val="000090"/>
              </a:buClr>
              <a:buFont typeface="Wingdings" charset="2"/>
              <a:buNone/>
              <a:defRPr sz="3333" kern="1200">
                <a:solidFill>
                  <a:schemeClr val="tx1">
                    <a:tint val="75000"/>
                  </a:schemeClr>
                </a:solidFill>
                <a:latin typeface="Arial"/>
                <a:ea typeface="+mn-ea"/>
                <a:cs typeface="Arial"/>
              </a:defRPr>
            </a:lvl1pPr>
            <a:lvl2pPr marL="457200" indent="0" algn="ctr" defTabSz="609576" rtl="0" eaLnBrk="1" latinLnBrk="0" hangingPunct="1">
              <a:spcBef>
                <a:spcPct val="20000"/>
              </a:spcBef>
              <a:buClr>
                <a:srgbClr val="000090"/>
              </a:buClr>
              <a:buFont typeface="Arial"/>
              <a:buNone/>
              <a:defRPr sz="2917" kern="1200">
                <a:solidFill>
                  <a:schemeClr val="tx1">
                    <a:tint val="75000"/>
                  </a:schemeClr>
                </a:solidFill>
                <a:latin typeface="Arial"/>
                <a:ea typeface="+mn-ea"/>
                <a:cs typeface="Arial"/>
              </a:defRPr>
            </a:lvl2pPr>
            <a:lvl3pPr marL="914400" indent="0" algn="ctr" defTabSz="609576" rtl="0" eaLnBrk="1" latinLnBrk="0" hangingPunct="1">
              <a:spcBef>
                <a:spcPct val="20000"/>
              </a:spcBef>
              <a:buFont typeface="Arial"/>
              <a:buNone/>
              <a:defRPr sz="2667" kern="1200">
                <a:solidFill>
                  <a:schemeClr val="tx1">
                    <a:tint val="75000"/>
                  </a:schemeClr>
                </a:solidFill>
                <a:latin typeface="Arial"/>
                <a:ea typeface="+mn-ea"/>
                <a:cs typeface="Arial"/>
              </a:defRPr>
            </a:lvl3pPr>
            <a:lvl4pPr marL="1371600" indent="0" algn="ctr" defTabSz="609576" rtl="0" eaLnBrk="1" latinLnBrk="0" hangingPunct="1">
              <a:spcBef>
                <a:spcPct val="20000"/>
              </a:spcBef>
              <a:buFont typeface="Arial"/>
              <a:buNone/>
              <a:defRPr sz="2417" kern="1200">
                <a:solidFill>
                  <a:schemeClr val="tx1">
                    <a:tint val="75000"/>
                  </a:schemeClr>
                </a:solidFill>
                <a:latin typeface="Arial"/>
                <a:ea typeface="+mn-ea"/>
                <a:cs typeface="Arial"/>
              </a:defRPr>
            </a:lvl4pPr>
            <a:lvl5pPr marL="1828800" indent="0" algn="ctr" defTabSz="609576" rtl="0" eaLnBrk="1" latinLnBrk="0" hangingPunct="1">
              <a:spcBef>
                <a:spcPct val="20000"/>
              </a:spcBef>
              <a:buFont typeface="Arial"/>
              <a:buNone/>
              <a:defRPr sz="2167" kern="1200">
                <a:solidFill>
                  <a:schemeClr val="tx1">
                    <a:tint val="75000"/>
                  </a:schemeClr>
                </a:solidFill>
                <a:latin typeface="Arial"/>
                <a:ea typeface="+mn-ea"/>
                <a:cs typeface="Arial"/>
              </a:defRPr>
            </a:lvl5pPr>
            <a:lvl6pPr marL="22860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6pPr>
            <a:lvl7pPr marL="27432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7pPr>
            <a:lvl8pPr marL="32004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8pPr>
            <a:lvl9pPr marL="3657600" indent="0" algn="ctr" defTabSz="609576" rtl="0" eaLnBrk="1" latinLnBrk="0" hangingPunct="1">
              <a:spcBef>
                <a:spcPct val="20000"/>
              </a:spcBef>
              <a:buFont typeface="Arial"/>
              <a:buNone/>
              <a:defRPr sz="2667" kern="1200">
                <a:solidFill>
                  <a:schemeClr val="tx1">
                    <a:tint val="75000"/>
                  </a:schemeClr>
                </a:solidFill>
                <a:latin typeface="+mn-lt"/>
                <a:ea typeface="+mn-ea"/>
                <a:cs typeface="+mn-cs"/>
              </a:defRPr>
            </a:lvl9pPr>
          </a:lstStyle>
          <a:p>
            <a:r>
              <a:rPr lang="en-US" sz="3200" b="1" dirty="0">
                <a:solidFill>
                  <a:schemeClr val="tx1"/>
                </a:solidFill>
                <a:latin typeface="+mn-lt"/>
              </a:rPr>
              <a:t>Sustained</a:t>
            </a:r>
          </a:p>
        </p:txBody>
      </p:sp>
    </p:spTree>
    <p:extLst>
      <p:ext uri="{BB962C8B-B14F-4D97-AF65-F5344CB8AC3E}">
        <p14:creationId xmlns:p14="http://schemas.microsoft.com/office/powerpoint/2010/main" val="40261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12" grpId="0" animBg="1"/>
      <p:bldP spid="13" grpId="0" animBg="1"/>
      <p:bldP spid="14" grpId="0" animBg="1"/>
      <p:bldP spid="15" grpId="0" animBg="1"/>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2133600" y="-46892"/>
            <a:ext cx="8305800" cy="762000"/>
          </a:xfrm>
        </p:spPr>
        <p:txBody>
          <a:bodyPr>
            <a:normAutofit/>
          </a:bodyPr>
          <a:lstStyle/>
          <a:p>
            <a:r>
              <a:rPr lang="en-US" altLang="en-US" sz="4000" dirty="0">
                <a:latin typeface="+mn-lt"/>
              </a:rPr>
              <a:t>CSSI Umbrella</a:t>
            </a:r>
            <a:endParaRPr lang="en-US" sz="4000" i="1" dirty="0">
              <a:latin typeface="+mn-lt"/>
            </a:endParaRPr>
          </a:p>
        </p:txBody>
      </p:sp>
      <p:graphicFrame>
        <p:nvGraphicFramePr>
          <p:cNvPr id="7" name="Table 6"/>
          <p:cNvGraphicFramePr>
            <a:graphicFrameLocks noGrp="1"/>
          </p:cNvGraphicFramePr>
          <p:nvPr>
            <p:extLst>
              <p:ext uri="{D42A27DB-BD31-4B8C-83A1-F6EECF244321}">
                <p14:modId xmlns:p14="http://schemas.microsoft.com/office/powerpoint/2010/main" val="3663214494"/>
              </p:ext>
            </p:extLst>
          </p:nvPr>
        </p:nvGraphicFramePr>
        <p:xfrm>
          <a:off x="0" y="641997"/>
          <a:ext cx="12192000" cy="5574006"/>
        </p:xfrm>
        <a:graphic>
          <a:graphicData uri="http://schemas.openxmlformats.org/drawingml/2006/table">
            <a:tbl>
              <a:tblPr firstRow="1" bandRow="1">
                <a:tableStyleId>{5C22544A-7EE6-4342-B048-85BDC9FD1C3A}</a:tableStyleId>
              </a:tblPr>
              <a:tblGrid>
                <a:gridCol w="2414954">
                  <a:extLst>
                    <a:ext uri="{9D8B030D-6E8A-4147-A177-3AD203B41FA5}">
                      <a16:colId xmlns:a16="http://schemas.microsoft.com/office/drawing/2014/main" val="20000"/>
                    </a:ext>
                  </a:extLst>
                </a:gridCol>
                <a:gridCol w="9777046">
                  <a:extLst>
                    <a:ext uri="{9D8B030D-6E8A-4147-A177-3AD203B41FA5}">
                      <a16:colId xmlns:a16="http://schemas.microsoft.com/office/drawing/2014/main" val="20001"/>
                    </a:ext>
                  </a:extLst>
                </a:gridCol>
              </a:tblGrid>
              <a:tr h="433754">
                <a:tc>
                  <a:txBody>
                    <a:bodyPr/>
                    <a:lstStyle/>
                    <a:p>
                      <a:pPr algn="ctr"/>
                      <a:r>
                        <a:rPr lang="en-US" dirty="0"/>
                        <a:t>Investment Class</a:t>
                      </a:r>
                    </a:p>
                  </a:txBody>
                  <a:tcPr/>
                </a:tc>
                <a:tc>
                  <a:txBody>
                    <a:bodyPr/>
                    <a:lstStyle/>
                    <a:p>
                      <a:pPr algn="ctr"/>
                      <a:r>
                        <a:rPr lang="en-US" dirty="0"/>
                        <a:t>Description </a:t>
                      </a:r>
                    </a:p>
                  </a:txBody>
                  <a:tcPr/>
                </a:tc>
                <a:extLst>
                  <a:ext uri="{0D108BD9-81ED-4DB2-BD59-A6C34878D82A}">
                    <a16:rowId xmlns:a16="http://schemas.microsoft.com/office/drawing/2014/main" val="10000"/>
                  </a:ext>
                </a:extLst>
              </a:tr>
              <a:tr h="1075919">
                <a:tc>
                  <a:txBody>
                    <a:bodyPr/>
                    <a:lstStyle/>
                    <a:p>
                      <a:pPr marL="0" marR="0">
                        <a:spcBef>
                          <a:spcPts val="0"/>
                        </a:spcBef>
                        <a:spcAft>
                          <a:spcPts val="0"/>
                        </a:spcAft>
                      </a:pPr>
                      <a:r>
                        <a:rPr lang="en-US" sz="1800" b="1" dirty="0">
                          <a:solidFill>
                            <a:srgbClr val="000000"/>
                          </a:solidFill>
                          <a:effectLst/>
                          <a:latin typeface="+mn-lt"/>
                          <a:ea typeface="Times New Roman" charset="0"/>
                          <a:cs typeface="Times New Roman" charset="0"/>
                        </a:rPr>
                        <a:t>Elements</a:t>
                      </a:r>
                      <a:endParaRPr lang="en-US" sz="1800" dirty="0">
                        <a:effectLst/>
                        <a:latin typeface="+mn-lt"/>
                        <a:ea typeface="ＭＳ 明朝" charset="-128"/>
                        <a:cs typeface="Times New Roman" charset="0"/>
                      </a:endParaRPr>
                    </a:p>
                  </a:txBody>
                  <a:tcPr marL="68580" marR="68580" marT="0" marB="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b="0" dirty="0">
                          <a:solidFill>
                            <a:schemeClr val="dk1"/>
                          </a:solidFill>
                          <a:effectLst/>
                          <a:latin typeface="+mn-lt"/>
                          <a:ea typeface="+mn-ea"/>
                          <a:cs typeface="+mn-cs"/>
                        </a:rPr>
                        <a:t>S</a:t>
                      </a:r>
                      <a:r>
                        <a:rPr lang="en-US" sz="2200" dirty="0"/>
                        <a:t>mall groups that will create and deploy robust capabilities for which there is a demonstrated need that will advance one or more significant areas of science and engineering.</a:t>
                      </a:r>
                    </a:p>
                  </a:txBody>
                  <a:tcPr marL="68580" marR="68580" marT="0" marB="0"/>
                </a:tc>
                <a:extLst>
                  <a:ext uri="{0D108BD9-81ED-4DB2-BD59-A6C34878D82A}">
                    <a16:rowId xmlns:a16="http://schemas.microsoft.com/office/drawing/2014/main" val="10001"/>
                  </a:ext>
                </a:extLst>
              </a:tr>
              <a:tr h="1453662">
                <a:tc>
                  <a:txBody>
                    <a:bodyPr/>
                    <a:lstStyle/>
                    <a:p>
                      <a:pPr marL="0" marR="0">
                        <a:spcBef>
                          <a:spcPts val="0"/>
                        </a:spcBef>
                        <a:spcAft>
                          <a:spcPts val="0"/>
                        </a:spcAft>
                      </a:pPr>
                      <a:r>
                        <a:rPr lang="en-US" sz="1800" b="1" dirty="0">
                          <a:solidFill>
                            <a:srgbClr val="000000"/>
                          </a:solidFill>
                          <a:effectLst/>
                          <a:latin typeface="+mn-lt"/>
                          <a:ea typeface="Times New Roman" charset="0"/>
                          <a:cs typeface="Times New Roman" charset="0"/>
                        </a:rPr>
                        <a:t>Framework </a:t>
                      </a:r>
                    </a:p>
                    <a:p>
                      <a:pPr marL="0" marR="0">
                        <a:spcBef>
                          <a:spcPts val="0"/>
                        </a:spcBef>
                        <a:spcAft>
                          <a:spcPts val="0"/>
                        </a:spcAft>
                      </a:pPr>
                      <a:r>
                        <a:rPr lang="en-US" sz="1800" b="1" dirty="0">
                          <a:solidFill>
                            <a:srgbClr val="000000"/>
                          </a:solidFill>
                          <a:effectLst/>
                          <a:latin typeface="+mn-lt"/>
                          <a:ea typeface="Times New Roman" charset="0"/>
                          <a:cs typeface="Times New Roman" charset="0"/>
                        </a:rPr>
                        <a:t>Implementations</a:t>
                      </a:r>
                      <a:endParaRPr lang="en-US" sz="1800" dirty="0">
                        <a:effectLst/>
                        <a:latin typeface="+mn-lt"/>
                        <a:ea typeface="ＭＳ 明朝" charset="-128"/>
                        <a:cs typeface="Times New Roman" charset="0"/>
                      </a:endParaRPr>
                    </a:p>
                  </a:txBody>
                  <a:tcPr marL="68580" marR="68580" marT="0" marB="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200" dirty="0"/>
                        <a:t>Larger, interdisciplinary teams organized around the development and application of common infrastructure aimed at solving common research problems faced by NSF researchers in one or more areas of science and engineering, resulting in a sustainable community framework serving a diverse community or communities.</a:t>
                      </a:r>
                      <a:endParaRPr lang="en-US" sz="2200" dirty="0">
                        <a:effectLst/>
                        <a:latin typeface="+mn-lt"/>
                        <a:ea typeface="ＭＳ 明朝" charset="-128"/>
                        <a:cs typeface="Times New Roman" charset="0"/>
                      </a:endParaRPr>
                    </a:p>
                  </a:txBody>
                  <a:tcPr marL="68580" marR="68580" marT="0" marB="0"/>
                </a:tc>
                <a:extLst>
                  <a:ext uri="{0D108BD9-81ED-4DB2-BD59-A6C34878D82A}">
                    <a16:rowId xmlns:a16="http://schemas.microsoft.com/office/drawing/2014/main" val="10002"/>
                  </a:ext>
                </a:extLst>
              </a:tr>
              <a:tr h="0">
                <a:tc>
                  <a:txBody>
                    <a:bodyPr/>
                    <a:lstStyle/>
                    <a:p>
                      <a:endParaRPr lang="en-US" dirty="0"/>
                    </a:p>
                  </a:txBody>
                  <a:tcPr>
                    <a:solidFill>
                      <a:schemeClr val="bg1"/>
                    </a:solidFill>
                  </a:tcPr>
                </a:tc>
                <a:tc>
                  <a:txBody>
                    <a:bodyPr/>
                    <a:lstStyle/>
                    <a:p>
                      <a:endParaRPr lang="en-US" sz="2200" dirty="0"/>
                    </a:p>
                  </a:txBody>
                  <a:tcPr>
                    <a:solidFill>
                      <a:schemeClr val="bg1"/>
                    </a:solidFill>
                  </a:tcPr>
                </a:tc>
                <a:extLst>
                  <a:ext uri="{0D108BD9-81ED-4DB2-BD59-A6C34878D82A}">
                    <a16:rowId xmlns:a16="http://schemas.microsoft.com/office/drawing/2014/main" val="10003"/>
                  </a:ext>
                </a:extLst>
              </a:tr>
              <a:tr h="923519">
                <a:tc>
                  <a:txBody>
                    <a:bodyPr/>
                    <a:lstStyle/>
                    <a:p>
                      <a:pPr marL="0" marR="0">
                        <a:spcBef>
                          <a:spcPts val="0"/>
                        </a:spcBef>
                        <a:spcAft>
                          <a:spcPts val="0"/>
                        </a:spcAft>
                      </a:pPr>
                      <a:r>
                        <a:rPr lang="en-US" sz="1800" b="1" dirty="0">
                          <a:solidFill>
                            <a:srgbClr val="000000"/>
                          </a:solidFill>
                          <a:effectLst/>
                          <a:latin typeface="+mn-lt"/>
                          <a:ea typeface="Times New Roman" charset="0"/>
                          <a:cs typeface="Times New Roman" charset="0"/>
                        </a:rPr>
                        <a:t>Planning Grants for Community Cyberinfrastructure</a:t>
                      </a:r>
                      <a:endParaRPr lang="en-US" sz="1800" dirty="0">
                        <a:effectLst/>
                        <a:latin typeface="+mn-lt"/>
                        <a:ea typeface="ＭＳ 明朝" charset="-128"/>
                        <a:cs typeface="Times New Roman" charset="0"/>
                      </a:endParaRPr>
                    </a:p>
                  </a:txBody>
                  <a:tcPr marL="68580" marR="68580" marT="0" marB="0">
                    <a:solidFill>
                      <a:schemeClr val="bg1">
                        <a:lumMod val="85000"/>
                      </a:schemeClr>
                    </a:solidFill>
                  </a:tcPr>
                </a:tc>
                <a:tc>
                  <a:txBody>
                    <a:bodyPr/>
                    <a:lstStyle/>
                    <a:p>
                      <a:pPr marL="0" marR="0">
                        <a:spcBef>
                          <a:spcPts val="0"/>
                        </a:spcBef>
                        <a:spcAft>
                          <a:spcPts val="0"/>
                        </a:spcAft>
                      </a:pPr>
                      <a:r>
                        <a:rPr lang="en-US" sz="2200" dirty="0"/>
                        <a:t>Focus on the establishment of long-term capabilities in cyberinfrastructure, which would serve a research community of substantial size and disciplinary breadth.</a:t>
                      </a:r>
                      <a:endParaRPr lang="en-US" sz="2200" dirty="0">
                        <a:effectLst/>
                        <a:latin typeface="+mn-lt"/>
                        <a:ea typeface="ＭＳ 明朝" charset="-128"/>
                        <a:cs typeface="Times New Roman" charset="0"/>
                      </a:endParaRPr>
                    </a:p>
                  </a:txBody>
                  <a:tcPr marL="68580" marR="68580" marT="0" marB="0">
                    <a:solidFill>
                      <a:schemeClr val="bg1">
                        <a:lumMod val="85000"/>
                      </a:schemeClr>
                    </a:solidFill>
                  </a:tcPr>
                </a:tc>
                <a:extLst>
                  <a:ext uri="{0D108BD9-81ED-4DB2-BD59-A6C34878D82A}">
                    <a16:rowId xmlns:a16="http://schemas.microsoft.com/office/drawing/2014/main" val="10004"/>
                  </a:ext>
                </a:extLst>
              </a:tr>
              <a:tr h="1201298">
                <a:tc>
                  <a:txBody>
                    <a:bodyPr/>
                    <a:lstStyle/>
                    <a:p>
                      <a:pPr marL="0" marR="0">
                        <a:spcBef>
                          <a:spcPts val="0"/>
                        </a:spcBef>
                        <a:spcAft>
                          <a:spcPts val="0"/>
                        </a:spcAft>
                      </a:pPr>
                      <a:r>
                        <a:rPr lang="en-US" sz="1800" b="1" dirty="0">
                          <a:solidFill>
                            <a:srgbClr val="000000"/>
                          </a:solidFill>
                          <a:effectLst/>
                          <a:latin typeface="+mn-lt"/>
                          <a:ea typeface="Times New Roman" charset="0"/>
                          <a:cs typeface="Times New Roman" charset="0"/>
                        </a:rPr>
                        <a:t>Community Cyberinfrastructure Implementations</a:t>
                      </a:r>
                      <a:endParaRPr lang="en-US" sz="1800" dirty="0">
                        <a:effectLst/>
                        <a:latin typeface="+mn-lt"/>
                        <a:ea typeface="ＭＳ 明朝" charset="-128"/>
                        <a:cs typeface="Times New Roman" charset="0"/>
                      </a:endParaRPr>
                    </a:p>
                  </a:txBody>
                  <a:tcPr marL="68580" marR="68580" marT="0" marB="0">
                    <a:solidFill>
                      <a:schemeClr val="bg1">
                        <a:lumMod val="85000"/>
                      </a:schemeClr>
                    </a:solidFill>
                  </a:tcPr>
                </a:tc>
                <a:tc>
                  <a:txBody>
                    <a:bodyPr/>
                    <a:lstStyle/>
                    <a:p>
                      <a:pPr marL="0" marR="0">
                        <a:spcBef>
                          <a:spcPts val="0"/>
                        </a:spcBef>
                        <a:spcAft>
                          <a:spcPts val="0"/>
                        </a:spcAft>
                      </a:pPr>
                      <a:r>
                        <a:rPr lang="en-US" sz="2200" dirty="0"/>
                        <a:t>Focus on the establishment of long-term hubs of excellence in cyberinfrastructure and technologies, which will serve a research community of substantial size and disciplinary breadth.</a:t>
                      </a:r>
                      <a:endParaRPr lang="en-US" sz="2200" dirty="0">
                        <a:effectLst/>
                        <a:latin typeface="+mn-lt"/>
                        <a:ea typeface="ＭＳ 明朝" charset="-128"/>
                        <a:cs typeface="Times New Roman" charset="0"/>
                      </a:endParaRPr>
                    </a:p>
                  </a:txBody>
                  <a:tcPr marL="68580" marR="68580" marT="0" marB="0">
                    <a:solidFill>
                      <a:schemeClr val="bg1">
                        <a:lumMod val="85000"/>
                      </a:schemeClr>
                    </a:solidFill>
                  </a:tcPr>
                </a:tc>
                <a:extLst>
                  <a:ext uri="{0D108BD9-81ED-4DB2-BD59-A6C34878D82A}">
                    <a16:rowId xmlns:a16="http://schemas.microsoft.com/office/drawing/2014/main" val="10005"/>
                  </a:ext>
                </a:extLst>
              </a:tr>
            </a:tbl>
          </a:graphicData>
        </a:graphic>
      </p:graphicFrame>
      <p:sp>
        <p:nvSpPr>
          <p:cNvPr id="3" name="Slide Number Placeholder 2"/>
          <p:cNvSpPr>
            <a:spLocks noGrp="1"/>
          </p:cNvSpPr>
          <p:nvPr>
            <p:ph type="sldNum" sz="quarter" idx="12"/>
          </p:nvPr>
        </p:nvSpPr>
        <p:spPr>
          <a:xfrm>
            <a:off x="8077200" y="6356351"/>
            <a:ext cx="2133600" cy="365125"/>
          </a:xfrm>
        </p:spPr>
        <p:txBody>
          <a:bodyPr/>
          <a:lstStyle/>
          <a:p>
            <a:fld id="{1403A9F4-2153-4E30-848A-357EB84591DA}" type="slidenum">
              <a:rPr lang="en-US" smtClean="0"/>
              <a:pPr/>
              <a:t>4</a:t>
            </a:fld>
            <a:endParaRPr lang="en-US" dirty="0"/>
          </a:p>
        </p:txBody>
      </p:sp>
    </p:spTree>
    <p:extLst>
      <p:ext uri="{BB962C8B-B14F-4D97-AF65-F5344CB8AC3E}">
        <p14:creationId xmlns:p14="http://schemas.microsoft.com/office/powerpoint/2010/main" val="24857806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bwMode="auto">
          <a:xfrm>
            <a:off x="1676400" y="-117230"/>
            <a:ext cx="8915400" cy="1066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4000" b="1">
                <a:solidFill>
                  <a:srgbClr val="333399"/>
                </a:solidFill>
                <a:effectLst>
                  <a:outerShdw blurRad="38100" dist="38100" dir="2700000" algn="tl">
                    <a:srgbClr val="C0C0C0"/>
                  </a:outerShdw>
                </a:effectLst>
                <a:latin typeface="+mj-lt"/>
                <a:ea typeface="ＭＳ Ｐゴシック" charset="-128"/>
                <a:cs typeface="ＭＳ Ｐゴシック" charset="-128"/>
              </a:defRPr>
            </a:lvl1pPr>
            <a:lvl2pPr algn="l" rtl="0" eaLnBrk="0" fontAlgn="base" hangingPunct="0">
              <a:spcBef>
                <a:spcPct val="0"/>
              </a:spcBef>
              <a:spcAft>
                <a:spcPct val="0"/>
              </a:spcAft>
              <a:defRPr sz="4000" b="1">
                <a:solidFill>
                  <a:srgbClr val="333399"/>
                </a:solidFill>
                <a:effectLst>
                  <a:outerShdw blurRad="38100" dist="38100" dir="2700000" algn="tl">
                    <a:srgbClr val="C0C0C0"/>
                  </a:outerShdw>
                </a:effectLst>
                <a:latin typeface="Tahoma" pitchFamily="34" charset="0"/>
                <a:ea typeface="ＭＳ Ｐゴシック" charset="-128"/>
                <a:cs typeface="ＭＳ Ｐゴシック" charset="-128"/>
              </a:defRPr>
            </a:lvl2pPr>
            <a:lvl3pPr algn="l" rtl="0" eaLnBrk="0" fontAlgn="base" hangingPunct="0">
              <a:spcBef>
                <a:spcPct val="0"/>
              </a:spcBef>
              <a:spcAft>
                <a:spcPct val="0"/>
              </a:spcAft>
              <a:defRPr sz="4000" b="1">
                <a:solidFill>
                  <a:srgbClr val="333399"/>
                </a:solidFill>
                <a:effectLst>
                  <a:outerShdw blurRad="38100" dist="38100" dir="2700000" algn="tl">
                    <a:srgbClr val="C0C0C0"/>
                  </a:outerShdw>
                </a:effectLst>
                <a:latin typeface="Tahoma" pitchFamily="34" charset="0"/>
                <a:ea typeface="ＭＳ Ｐゴシック" charset="-128"/>
                <a:cs typeface="ＭＳ Ｐゴシック" charset="-128"/>
              </a:defRPr>
            </a:lvl3pPr>
            <a:lvl4pPr algn="l" rtl="0" eaLnBrk="0" fontAlgn="base" hangingPunct="0">
              <a:spcBef>
                <a:spcPct val="0"/>
              </a:spcBef>
              <a:spcAft>
                <a:spcPct val="0"/>
              </a:spcAft>
              <a:defRPr sz="4000" b="1">
                <a:solidFill>
                  <a:srgbClr val="333399"/>
                </a:solidFill>
                <a:effectLst>
                  <a:outerShdw blurRad="38100" dist="38100" dir="2700000" algn="tl">
                    <a:srgbClr val="C0C0C0"/>
                  </a:outerShdw>
                </a:effectLst>
                <a:latin typeface="Tahoma" pitchFamily="34" charset="0"/>
                <a:ea typeface="ＭＳ Ｐゴシック" charset="-128"/>
                <a:cs typeface="ＭＳ Ｐゴシック" charset="-128"/>
              </a:defRPr>
            </a:lvl4pPr>
            <a:lvl5pPr algn="l" rtl="0" eaLnBrk="0" fontAlgn="base" hangingPunct="0">
              <a:spcBef>
                <a:spcPct val="0"/>
              </a:spcBef>
              <a:spcAft>
                <a:spcPct val="0"/>
              </a:spcAft>
              <a:defRPr sz="4000" b="1">
                <a:solidFill>
                  <a:srgbClr val="333399"/>
                </a:solidFill>
                <a:effectLst>
                  <a:outerShdw blurRad="38100" dist="38100" dir="2700000" algn="tl">
                    <a:srgbClr val="C0C0C0"/>
                  </a:outerShdw>
                </a:effectLst>
                <a:latin typeface="Tahoma" pitchFamily="34" charset="0"/>
                <a:ea typeface="ＭＳ Ｐゴシック" charset="-128"/>
                <a:cs typeface="ＭＳ Ｐゴシック" charset="-128"/>
              </a:defRPr>
            </a:lvl5pPr>
            <a:lvl6pPr marL="457200" algn="l" rtl="0" fontAlgn="base">
              <a:spcBef>
                <a:spcPct val="0"/>
              </a:spcBef>
              <a:spcAft>
                <a:spcPct val="0"/>
              </a:spcAft>
              <a:defRPr sz="4000" b="1">
                <a:solidFill>
                  <a:srgbClr val="333399"/>
                </a:solidFill>
                <a:effectLst>
                  <a:outerShdw blurRad="38100" dist="38100" dir="2700000" algn="tl">
                    <a:srgbClr val="C0C0C0"/>
                  </a:outerShdw>
                </a:effectLst>
                <a:latin typeface="Tahoma" pitchFamily="34" charset="0"/>
              </a:defRPr>
            </a:lvl6pPr>
            <a:lvl7pPr marL="914400" algn="l" rtl="0" fontAlgn="base">
              <a:spcBef>
                <a:spcPct val="0"/>
              </a:spcBef>
              <a:spcAft>
                <a:spcPct val="0"/>
              </a:spcAft>
              <a:defRPr sz="4000" b="1">
                <a:solidFill>
                  <a:srgbClr val="333399"/>
                </a:solidFill>
                <a:effectLst>
                  <a:outerShdw blurRad="38100" dist="38100" dir="2700000" algn="tl">
                    <a:srgbClr val="C0C0C0"/>
                  </a:outerShdw>
                </a:effectLst>
                <a:latin typeface="Tahoma" pitchFamily="34" charset="0"/>
              </a:defRPr>
            </a:lvl7pPr>
            <a:lvl8pPr marL="1371600" algn="l" rtl="0" fontAlgn="base">
              <a:spcBef>
                <a:spcPct val="0"/>
              </a:spcBef>
              <a:spcAft>
                <a:spcPct val="0"/>
              </a:spcAft>
              <a:defRPr sz="4000" b="1">
                <a:solidFill>
                  <a:srgbClr val="333399"/>
                </a:solidFill>
                <a:effectLst>
                  <a:outerShdw blurRad="38100" dist="38100" dir="2700000" algn="tl">
                    <a:srgbClr val="C0C0C0"/>
                  </a:outerShdw>
                </a:effectLst>
                <a:latin typeface="Tahoma" pitchFamily="34" charset="0"/>
              </a:defRPr>
            </a:lvl8pPr>
            <a:lvl9pPr marL="1828800" algn="l" rtl="0" fontAlgn="base">
              <a:spcBef>
                <a:spcPct val="0"/>
              </a:spcBef>
              <a:spcAft>
                <a:spcPct val="0"/>
              </a:spcAft>
              <a:defRPr sz="4000" b="1">
                <a:solidFill>
                  <a:srgbClr val="333399"/>
                </a:solidFill>
                <a:effectLst>
                  <a:outerShdw blurRad="38100" dist="38100" dir="2700000" algn="tl">
                    <a:srgbClr val="C0C0C0"/>
                  </a:outerShdw>
                </a:effectLst>
                <a:latin typeface="Tahoma" pitchFamily="34" charset="0"/>
              </a:defRPr>
            </a:lvl9pPr>
          </a:lstStyle>
          <a:p>
            <a:pPr algn="ctr"/>
            <a:r>
              <a:rPr lang="en-US" sz="4400" dirty="0">
                <a:solidFill>
                  <a:schemeClr val="tx1"/>
                </a:solidFill>
                <a:effectLst/>
                <a:latin typeface="+mn-lt"/>
              </a:rPr>
              <a:t>Supplementary Documents</a:t>
            </a:r>
            <a:endParaRPr lang="en-US" sz="4400" dirty="0">
              <a:solidFill>
                <a:schemeClr val="tx1"/>
              </a:solidFill>
              <a:effectLst/>
              <a:latin typeface="+mn-lt"/>
              <a:ea typeface="Verdana" pitchFamily="34" charset="0"/>
              <a:cs typeface="Verdana" pitchFamily="34" charset="0"/>
            </a:endParaRPr>
          </a:p>
        </p:txBody>
      </p:sp>
      <p:sp>
        <p:nvSpPr>
          <p:cNvPr id="5" name="Content Placeholder 2"/>
          <p:cNvSpPr>
            <a:spLocks noGrp="1"/>
          </p:cNvSpPr>
          <p:nvPr>
            <p:ph idx="1"/>
          </p:nvPr>
        </p:nvSpPr>
        <p:spPr>
          <a:xfrm>
            <a:off x="401515" y="783369"/>
            <a:ext cx="11465170" cy="679822"/>
          </a:xfrm>
          <a:noFill/>
          <a:effectLst>
            <a:outerShdw blurRad="50800" dist="38100" dir="2700000" algn="tl" rotWithShape="0">
              <a:prstClr val="black">
                <a:alpha val="40000"/>
              </a:prstClr>
            </a:outerShdw>
          </a:effectLst>
        </p:spPr>
        <p:txBody>
          <a:bodyPr>
            <a:noAutofit/>
          </a:bodyPr>
          <a:lstStyle/>
          <a:p>
            <a:pPr marL="0" indent="0" algn="ctr">
              <a:buNone/>
            </a:pPr>
            <a:r>
              <a:rPr lang="en-US" sz="2400" b="1" dirty="0">
                <a:latin typeface="+mn-lt"/>
                <a:ea typeface="Verdana" pitchFamily="34" charset="0"/>
                <a:cs typeface="Verdana" pitchFamily="34" charset="0"/>
              </a:rPr>
              <a:t>Delivery Mechanism and Community Usage Metrics</a:t>
            </a:r>
          </a:p>
        </p:txBody>
      </p:sp>
      <p:sp>
        <p:nvSpPr>
          <p:cNvPr id="2" name="Slide Number Placeholder 1"/>
          <p:cNvSpPr>
            <a:spLocks noGrp="1"/>
          </p:cNvSpPr>
          <p:nvPr>
            <p:ph type="sldNum" sz="quarter" idx="12"/>
          </p:nvPr>
        </p:nvSpPr>
        <p:spPr/>
        <p:txBody>
          <a:bodyPr/>
          <a:lstStyle/>
          <a:p>
            <a:fld id="{1403A9F4-2153-4E30-848A-357EB84591DA}" type="slidenum">
              <a:rPr lang="en-US" smtClean="0"/>
              <a:t>5</a:t>
            </a:fld>
            <a:endParaRPr lang="en-US"/>
          </a:p>
        </p:txBody>
      </p:sp>
      <p:sp>
        <p:nvSpPr>
          <p:cNvPr id="6" name="Content Placeholder 2">
            <a:extLst>
              <a:ext uri="{FF2B5EF4-FFF2-40B4-BE49-F238E27FC236}">
                <a16:creationId xmlns:a16="http://schemas.microsoft.com/office/drawing/2014/main" id="{BE756B81-95D8-794B-A083-72AED344252C}"/>
              </a:ext>
            </a:extLst>
          </p:cNvPr>
          <p:cNvSpPr txBox="1">
            <a:spLocks/>
          </p:cNvSpPr>
          <p:nvPr/>
        </p:nvSpPr>
        <p:spPr>
          <a:xfrm>
            <a:off x="401515" y="3380402"/>
            <a:ext cx="11465170" cy="2858719"/>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vert="horz" lIns="146304" tIns="73152" rIns="146304" bIns="73152" rtlCol="0">
            <a:noAutofit/>
          </a:bodyPr>
          <a:lstStyle>
            <a:lvl1pPr marL="457182" indent="-457182" algn="l" defTabSz="609576" rtl="0" eaLnBrk="1" latinLnBrk="0" hangingPunct="1">
              <a:spcBef>
                <a:spcPct val="20000"/>
              </a:spcBef>
              <a:buClr>
                <a:srgbClr val="000090"/>
              </a:buClr>
              <a:buFont typeface="Wingdings" charset="2"/>
              <a:buChar char="§"/>
              <a:defRPr sz="3333" kern="1200">
                <a:solidFill>
                  <a:schemeClr val="tx1">
                    <a:lumMod val="85000"/>
                    <a:lumOff val="15000"/>
                  </a:schemeClr>
                </a:solidFill>
                <a:latin typeface="Arial"/>
                <a:ea typeface="+mn-ea"/>
                <a:cs typeface="Arial"/>
              </a:defRPr>
            </a:lvl1pPr>
            <a:lvl2pPr marL="990560" indent="-380985" algn="l" defTabSz="609576" rtl="0" eaLnBrk="1" latinLnBrk="0" hangingPunct="1">
              <a:spcBef>
                <a:spcPct val="20000"/>
              </a:spcBef>
              <a:buClr>
                <a:srgbClr val="000090"/>
              </a:buClr>
              <a:buFont typeface="Arial"/>
              <a:buChar char="•"/>
              <a:defRPr sz="2917" kern="1200">
                <a:solidFill>
                  <a:schemeClr val="tx1">
                    <a:lumMod val="85000"/>
                    <a:lumOff val="15000"/>
                  </a:schemeClr>
                </a:solidFill>
                <a:latin typeface="Arial"/>
                <a:ea typeface="+mn-ea"/>
                <a:cs typeface="Arial"/>
              </a:defRPr>
            </a:lvl2pPr>
            <a:lvl3pPr marL="1523939" indent="-304788" algn="l" defTabSz="609576" rtl="0" eaLnBrk="1" latinLnBrk="0" hangingPunct="1">
              <a:spcBef>
                <a:spcPct val="20000"/>
              </a:spcBef>
              <a:buFont typeface="Arial"/>
              <a:buChar char="•"/>
              <a:defRPr sz="2667" kern="1200">
                <a:solidFill>
                  <a:schemeClr val="tx1">
                    <a:lumMod val="85000"/>
                    <a:lumOff val="15000"/>
                  </a:schemeClr>
                </a:solidFill>
                <a:latin typeface="Arial"/>
                <a:ea typeface="+mn-ea"/>
                <a:cs typeface="Arial"/>
              </a:defRPr>
            </a:lvl3pPr>
            <a:lvl4pPr marL="2133515" indent="-304788" algn="l" defTabSz="609576" rtl="0" eaLnBrk="1" latinLnBrk="0" hangingPunct="1">
              <a:spcBef>
                <a:spcPct val="20000"/>
              </a:spcBef>
              <a:buFont typeface="Arial"/>
              <a:buChar char="–"/>
              <a:defRPr sz="2417" kern="1200">
                <a:solidFill>
                  <a:schemeClr val="tx1">
                    <a:lumMod val="85000"/>
                    <a:lumOff val="15000"/>
                  </a:schemeClr>
                </a:solidFill>
                <a:latin typeface="Arial"/>
                <a:ea typeface="+mn-ea"/>
                <a:cs typeface="Arial"/>
              </a:defRPr>
            </a:lvl4pPr>
            <a:lvl5pPr marL="2743090" indent="-304788" algn="l" defTabSz="609576" rtl="0" eaLnBrk="1" latinLnBrk="0" hangingPunct="1">
              <a:spcBef>
                <a:spcPct val="20000"/>
              </a:spcBef>
              <a:buFont typeface="Arial"/>
              <a:buChar char="»"/>
              <a:defRPr sz="2167" kern="1200">
                <a:solidFill>
                  <a:schemeClr val="tx1">
                    <a:lumMod val="85000"/>
                    <a:lumOff val="15000"/>
                  </a:schemeClr>
                </a:solidFill>
                <a:latin typeface="Arial"/>
                <a:ea typeface="+mn-ea"/>
                <a:cs typeface="Arial"/>
              </a:defRPr>
            </a:lvl5pPr>
            <a:lvl6pPr marL="3352666" indent="-304788" algn="l" defTabSz="609576" rtl="0" eaLnBrk="1" latinLnBrk="0" hangingPunct="1">
              <a:spcBef>
                <a:spcPct val="20000"/>
              </a:spcBef>
              <a:buFont typeface="Arial"/>
              <a:buChar char="•"/>
              <a:defRPr sz="2667" kern="1200">
                <a:solidFill>
                  <a:schemeClr val="tx1"/>
                </a:solidFill>
                <a:latin typeface="+mn-lt"/>
                <a:ea typeface="+mn-ea"/>
                <a:cs typeface="+mn-cs"/>
              </a:defRPr>
            </a:lvl6pPr>
            <a:lvl7pPr marL="3962242" indent="-304788" algn="l" defTabSz="609576" rtl="0" eaLnBrk="1" latinLnBrk="0" hangingPunct="1">
              <a:spcBef>
                <a:spcPct val="20000"/>
              </a:spcBef>
              <a:buFont typeface="Arial"/>
              <a:buChar char="•"/>
              <a:defRPr sz="2667" kern="1200">
                <a:solidFill>
                  <a:schemeClr val="tx1"/>
                </a:solidFill>
                <a:latin typeface="+mn-lt"/>
                <a:ea typeface="+mn-ea"/>
                <a:cs typeface="+mn-cs"/>
              </a:defRPr>
            </a:lvl7pPr>
            <a:lvl8pPr marL="4571817" indent="-304788" algn="l" defTabSz="609576" rtl="0" eaLnBrk="1" latinLnBrk="0" hangingPunct="1">
              <a:spcBef>
                <a:spcPct val="20000"/>
              </a:spcBef>
              <a:buFont typeface="Arial"/>
              <a:buChar char="•"/>
              <a:defRPr sz="2667" kern="1200">
                <a:solidFill>
                  <a:schemeClr val="tx1"/>
                </a:solidFill>
                <a:latin typeface="+mn-lt"/>
                <a:ea typeface="+mn-ea"/>
                <a:cs typeface="+mn-cs"/>
              </a:defRPr>
            </a:lvl8pPr>
            <a:lvl9pPr marL="5181393" indent="-304788" algn="l" defTabSz="609576" rtl="0" eaLnBrk="1" latinLnBrk="0" hangingPunct="1">
              <a:spcBef>
                <a:spcPct val="20000"/>
              </a:spcBef>
              <a:buFont typeface="Arial"/>
              <a:buChar char="•"/>
              <a:defRPr sz="2667" kern="1200">
                <a:solidFill>
                  <a:schemeClr val="tx1"/>
                </a:solidFill>
                <a:latin typeface="+mn-lt"/>
                <a:ea typeface="+mn-ea"/>
                <a:cs typeface="+mn-cs"/>
              </a:defRPr>
            </a:lvl9pPr>
          </a:lstStyle>
          <a:p>
            <a:pPr marL="346075" lvl="1" indent="-277813">
              <a:buNone/>
            </a:pPr>
            <a:r>
              <a:rPr lang="en-US" sz="2400" b="1" u="sng" dirty="0">
                <a:latin typeface="+mn-lt"/>
                <a:ea typeface="Verdana" pitchFamily="34" charset="0"/>
                <a:cs typeface="Verdana" pitchFamily="34" charset="0"/>
              </a:rPr>
              <a:t>Metrics</a:t>
            </a:r>
          </a:p>
          <a:p>
            <a:pPr marL="230188" lvl="2" indent="-207963"/>
            <a:r>
              <a:rPr lang="en-US" sz="2400" dirty="0">
                <a:latin typeface="+mn-lt"/>
              </a:rPr>
              <a:t>Does the proposed project clearly articulate quantifiable metrics for development and delivery of the services and capabilities to be delivered by the project, and for the anticipated community adoption and usage? </a:t>
            </a:r>
          </a:p>
          <a:p>
            <a:pPr marL="230188" lvl="2" indent="-207963"/>
            <a:r>
              <a:rPr lang="en-US" sz="2400" dirty="0">
                <a:latin typeface="+mn-lt"/>
              </a:rPr>
              <a:t>Are quantitative metrics with targets identified for each year of the award? These should be simple but should also clearly show what the project will accomplish each year, the impact on science, and the breadth of the user community. </a:t>
            </a:r>
            <a:endParaRPr lang="en-US" sz="2400" dirty="0">
              <a:latin typeface="+mn-lt"/>
              <a:ea typeface="Verdana" pitchFamily="34" charset="0"/>
              <a:cs typeface="Verdana" pitchFamily="34" charset="0"/>
            </a:endParaRPr>
          </a:p>
        </p:txBody>
      </p:sp>
      <p:sp>
        <p:nvSpPr>
          <p:cNvPr id="7" name="Content Placeholder 2">
            <a:extLst>
              <a:ext uri="{FF2B5EF4-FFF2-40B4-BE49-F238E27FC236}">
                <a16:creationId xmlns:a16="http://schemas.microsoft.com/office/drawing/2014/main" id="{168CFEAE-AEF2-714A-B4DF-FF71D35C8E9D}"/>
              </a:ext>
            </a:extLst>
          </p:cNvPr>
          <p:cNvSpPr txBox="1">
            <a:spLocks/>
          </p:cNvSpPr>
          <p:nvPr/>
        </p:nvSpPr>
        <p:spPr>
          <a:xfrm>
            <a:off x="401515" y="1346570"/>
            <a:ext cx="11465170" cy="194065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vert="horz" lIns="146304" tIns="73152" rIns="146304" bIns="73152" rtlCol="0">
            <a:noAutofit/>
          </a:bodyPr>
          <a:lstStyle>
            <a:lvl1pPr marL="457182" indent="-457182" algn="l" defTabSz="609576" rtl="0" eaLnBrk="1" latinLnBrk="0" hangingPunct="1">
              <a:spcBef>
                <a:spcPct val="20000"/>
              </a:spcBef>
              <a:buClr>
                <a:srgbClr val="000090"/>
              </a:buClr>
              <a:buFont typeface="Wingdings" charset="2"/>
              <a:buChar char="§"/>
              <a:defRPr sz="3333" kern="1200">
                <a:solidFill>
                  <a:schemeClr val="tx1">
                    <a:lumMod val="85000"/>
                    <a:lumOff val="15000"/>
                  </a:schemeClr>
                </a:solidFill>
                <a:latin typeface="Arial"/>
                <a:ea typeface="+mn-ea"/>
                <a:cs typeface="Arial"/>
              </a:defRPr>
            </a:lvl1pPr>
            <a:lvl2pPr marL="990560" indent="-380985" algn="l" defTabSz="609576" rtl="0" eaLnBrk="1" latinLnBrk="0" hangingPunct="1">
              <a:spcBef>
                <a:spcPct val="20000"/>
              </a:spcBef>
              <a:buClr>
                <a:srgbClr val="000090"/>
              </a:buClr>
              <a:buFont typeface="Arial"/>
              <a:buChar char="•"/>
              <a:defRPr sz="2917" kern="1200">
                <a:solidFill>
                  <a:schemeClr val="tx1">
                    <a:lumMod val="85000"/>
                    <a:lumOff val="15000"/>
                  </a:schemeClr>
                </a:solidFill>
                <a:latin typeface="Arial"/>
                <a:ea typeface="+mn-ea"/>
                <a:cs typeface="Arial"/>
              </a:defRPr>
            </a:lvl2pPr>
            <a:lvl3pPr marL="1523939" indent="-304788" algn="l" defTabSz="609576" rtl="0" eaLnBrk="1" latinLnBrk="0" hangingPunct="1">
              <a:spcBef>
                <a:spcPct val="20000"/>
              </a:spcBef>
              <a:buFont typeface="Arial"/>
              <a:buChar char="•"/>
              <a:defRPr sz="2667" kern="1200">
                <a:solidFill>
                  <a:schemeClr val="tx1">
                    <a:lumMod val="85000"/>
                    <a:lumOff val="15000"/>
                  </a:schemeClr>
                </a:solidFill>
                <a:latin typeface="Arial"/>
                <a:ea typeface="+mn-ea"/>
                <a:cs typeface="Arial"/>
              </a:defRPr>
            </a:lvl3pPr>
            <a:lvl4pPr marL="2133515" indent="-304788" algn="l" defTabSz="609576" rtl="0" eaLnBrk="1" latinLnBrk="0" hangingPunct="1">
              <a:spcBef>
                <a:spcPct val="20000"/>
              </a:spcBef>
              <a:buFont typeface="Arial"/>
              <a:buChar char="–"/>
              <a:defRPr sz="2417" kern="1200">
                <a:solidFill>
                  <a:schemeClr val="tx1">
                    <a:lumMod val="85000"/>
                    <a:lumOff val="15000"/>
                  </a:schemeClr>
                </a:solidFill>
                <a:latin typeface="Arial"/>
                <a:ea typeface="+mn-ea"/>
                <a:cs typeface="Arial"/>
              </a:defRPr>
            </a:lvl4pPr>
            <a:lvl5pPr marL="2743090" indent="-304788" algn="l" defTabSz="609576" rtl="0" eaLnBrk="1" latinLnBrk="0" hangingPunct="1">
              <a:spcBef>
                <a:spcPct val="20000"/>
              </a:spcBef>
              <a:buFont typeface="Arial"/>
              <a:buChar char="»"/>
              <a:defRPr sz="2167" kern="1200">
                <a:solidFill>
                  <a:schemeClr val="tx1">
                    <a:lumMod val="85000"/>
                    <a:lumOff val="15000"/>
                  </a:schemeClr>
                </a:solidFill>
                <a:latin typeface="Arial"/>
                <a:ea typeface="+mn-ea"/>
                <a:cs typeface="Arial"/>
              </a:defRPr>
            </a:lvl5pPr>
            <a:lvl6pPr marL="3352666" indent="-304788" algn="l" defTabSz="609576" rtl="0" eaLnBrk="1" latinLnBrk="0" hangingPunct="1">
              <a:spcBef>
                <a:spcPct val="20000"/>
              </a:spcBef>
              <a:buFont typeface="Arial"/>
              <a:buChar char="•"/>
              <a:defRPr sz="2667" kern="1200">
                <a:solidFill>
                  <a:schemeClr val="tx1"/>
                </a:solidFill>
                <a:latin typeface="+mn-lt"/>
                <a:ea typeface="+mn-ea"/>
                <a:cs typeface="+mn-cs"/>
              </a:defRPr>
            </a:lvl6pPr>
            <a:lvl7pPr marL="3962242" indent="-304788" algn="l" defTabSz="609576" rtl="0" eaLnBrk="1" latinLnBrk="0" hangingPunct="1">
              <a:spcBef>
                <a:spcPct val="20000"/>
              </a:spcBef>
              <a:buFont typeface="Arial"/>
              <a:buChar char="•"/>
              <a:defRPr sz="2667" kern="1200">
                <a:solidFill>
                  <a:schemeClr val="tx1"/>
                </a:solidFill>
                <a:latin typeface="+mn-lt"/>
                <a:ea typeface="+mn-ea"/>
                <a:cs typeface="+mn-cs"/>
              </a:defRPr>
            </a:lvl7pPr>
            <a:lvl8pPr marL="4571817" indent="-304788" algn="l" defTabSz="609576" rtl="0" eaLnBrk="1" latinLnBrk="0" hangingPunct="1">
              <a:spcBef>
                <a:spcPct val="20000"/>
              </a:spcBef>
              <a:buFont typeface="Arial"/>
              <a:buChar char="•"/>
              <a:defRPr sz="2667" kern="1200">
                <a:solidFill>
                  <a:schemeClr val="tx1"/>
                </a:solidFill>
                <a:latin typeface="+mn-lt"/>
                <a:ea typeface="+mn-ea"/>
                <a:cs typeface="+mn-cs"/>
              </a:defRPr>
            </a:lvl8pPr>
            <a:lvl9pPr marL="5181393" indent="-304788" algn="l" defTabSz="609576" rtl="0" eaLnBrk="1" latinLnBrk="0" hangingPunct="1">
              <a:spcBef>
                <a:spcPct val="20000"/>
              </a:spcBef>
              <a:buFont typeface="Arial"/>
              <a:buChar char="•"/>
              <a:defRPr sz="2667" kern="1200">
                <a:solidFill>
                  <a:schemeClr val="tx1"/>
                </a:solidFill>
                <a:latin typeface="+mn-lt"/>
                <a:ea typeface="+mn-ea"/>
                <a:cs typeface="+mn-cs"/>
              </a:defRPr>
            </a:lvl9pPr>
          </a:lstStyle>
          <a:p>
            <a:pPr marL="0" indent="0">
              <a:buNone/>
            </a:pPr>
            <a:r>
              <a:rPr lang="en-US" sz="2400" b="1" u="sng" dirty="0">
                <a:latin typeface="+mn-lt"/>
                <a:ea typeface="Verdana" pitchFamily="34" charset="0"/>
                <a:cs typeface="Verdana" pitchFamily="34" charset="0"/>
              </a:rPr>
              <a:t>Deliverables</a:t>
            </a:r>
          </a:p>
          <a:p>
            <a:pPr marL="230188" lvl="2" indent="-207963"/>
            <a:r>
              <a:rPr lang="en-US" sz="2400" dirty="0">
                <a:latin typeface="+mn-lt"/>
              </a:rPr>
              <a:t>Does the proposed project clearly articulate the services and capabilities to be delivered by the project, and how they are to be delivered? </a:t>
            </a:r>
          </a:p>
          <a:p>
            <a:pPr marL="230188" lvl="2" indent="-207963"/>
            <a:r>
              <a:rPr lang="en-US" sz="2400" dirty="0">
                <a:latin typeface="+mn-lt"/>
              </a:rPr>
              <a:t>NSF encourages exploration of various delivery mechanisms.</a:t>
            </a:r>
            <a:endParaRPr lang="en-US" sz="2400" dirty="0">
              <a:latin typeface="+mn-lt"/>
              <a:ea typeface="Verdana" pitchFamily="34" charset="0"/>
              <a:cs typeface="Verdana" pitchFamily="34" charset="0"/>
            </a:endParaRPr>
          </a:p>
          <a:p>
            <a:pPr marL="609575" lvl="1" indent="0">
              <a:buFont typeface="Arial"/>
              <a:buNone/>
            </a:pPr>
            <a:endParaRPr lang="en-US" sz="2400" dirty="0">
              <a:latin typeface="+mn-lt"/>
              <a:ea typeface="Verdana" pitchFamily="34" charset="0"/>
              <a:cs typeface="Verdana" pitchFamily="34" charset="0"/>
            </a:endParaRPr>
          </a:p>
        </p:txBody>
      </p:sp>
    </p:spTree>
    <p:extLst>
      <p:ext uri="{BB962C8B-B14F-4D97-AF65-F5344CB8AC3E}">
        <p14:creationId xmlns:p14="http://schemas.microsoft.com/office/powerpoint/2010/main" val="4175368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121" y="131086"/>
            <a:ext cx="11932439" cy="1143000"/>
          </a:xfrm>
        </p:spPr>
        <p:txBody>
          <a:bodyPr vert="horz" lIns="91440" tIns="45720" rIns="91440" bIns="45720" rtlCol="0" anchor="ctr">
            <a:noAutofit/>
          </a:bodyPr>
          <a:lstStyle/>
          <a:p>
            <a:pPr defTabSz="914400">
              <a:lnSpc>
                <a:spcPct val="90000"/>
              </a:lnSpc>
            </a:pPr>
            <a:r>
              <a:rPr lang="en-US" sz="4000" dirty="0">
                <a:solidFill>
                  <a:srgbClr val="011790"/>
                </a:solidFill>
                <a:latin typeface="+mn-lt"/>
              </a:rPr>
              <a:t>NSF OAC and CSSI by the numbers</a:t>
            </a:r>
          </a:p>
        </p:txBody>
      </p:sp>
      <p:grpSp>
        <p:nvGrpSpPr>
          <p:cNvPr id="6" name="Group 5">
            <a:extLst>
              <a:ext uri="{FF2B5EF4-FFF2-40B4-BE49-F238E27FC236}">
                <a16:creationId xmlns:a16="http://schemas.microsoft.com/office/drawing/2014/main" id="{DA3D5C14-B46B-4F5D-B274-E3525DB68E17}"/>
              </a:ext>
            </a:extLst>
          </p:cNvPr>
          <p:cNvGrpSpPr/>
          <p:nvPr/>
        </p:nvGrpSpPr>
        <p:grpSpPr>
          <a:xfrm>
            <a:off x="6357535" y="1228360"/>
            <a:ext cx="4710319" cy="2353659"/>
            <a:chOff x="270693" y="3249694"/>
            <a:chExt cx="4710319" cy="2353659"/>
          </a:xfrm>
        </p:grpSpPr>
        <p:sp>
          <p:nvSpPr>
            <p:cNvPr id="46" name="Right Brace 45">
              <a:extLst>
                <a:ext uri="{FF2B5EF4-FFF2-40B4-BE49-F238E27FC236}">
                  <a16:creationId xmlns:a16="http://schemas.microsoft.com/office/drawing/2014/main" id="{184680CC-24B4-4B27-A870-7687EFB2A49B}"/>
                </a:ext>
              </a:extLst>
            </p:cNvPr>
            <p:cNvSpPr/>
            <p:nvPr/>
          </p:nvSpPr>
          <p:spPr>
            <a:xfrm>
              <a:off x="2316649" y="3249694"/>
              <a:ext cx="593691" cy="2175220"/>
            </a:xfrm>
            <a:prstGeom prst="rightBrace">
              <a:avLst/>
            </a:prstGeom>
            <a:ln w="38100"/>
          </p:spPr>
          <p:style>
            <a:lnRef idx="1">
              <a:schemeClr val="accent3"/>
            </a:lnRef>
            <a:fillRef idx="0">
              <a:schemeClr val="accent3"/>
            </a:fillRef>
            <a:effectRef idx="0">
              <a:schemeClr val="accent3"/>
            </a:effectRef>
            <a:fontRef idx="minor">
              <a:schemeClr val="tx1"/>
            </a:fontRef>
          </p:style>
          <p:txBody>
            <a:bodyPr lIns="63972" tIns="31984" rIns="63972" bIns="31984" anchor="ctr"/>
            <a:lstStyle/>
            <a:p>
              <a:pPr marL="0" marR="0" lvl="0" indent="0" algn="ctr" defTabSz="913772"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grpSp>
          <p:nvGrpSpPr>
            <p:cNvPr id="53" name="Group 52">
              <a:extLst>
                <a:ext uri="{FF2B5EF4-FFF2-40B4-BE49-F238E27FC236}">
                  <a16:creationId xmlns:a16="http://schemas.microsoft.com/office/drawing/2014/main" id="{9290B3A4-B403-4E42-81A3-80587DBB0F51}"/>
                </a:ext>
              </a:extLst>
            </p:cNvPr>
            <p:cNvGrpSpPr/>
            <p:nvPr/>
          </p:nvGrpSpPr>
          <p:grpSpPr>
            <a:xfrm>
              <a:off x="270693" y="3320275"/>
              <a:ext cx="1952625" cy="825500"/>
              <a:chOff x="457200" y="6168329"/>
              <a:chExt cx="3124200" cy="990600"/>
            </a:xfrm>
          </p:grpSpPr>
          <p:sp>
            <p:nvSpPr>
              <p:cNvPr id="60" name="Rounded Rectangle 1">
                <a:extLst>
                  <a:ext uri="{FF2B5EF4-FFF2-40B4-BE49-F238E27FC236}">
                    <a16:creationId xmlns:a16="http://schemas.microsoft.com/office/drawing/2014/main" id="{7C58330F-9823-4899-988A-35B9D72B2615}"/>
                  </a:ext>
                </a:extLst>
              </p:cNvPr>
              <p:cNvSpPr/>
              <p:nvPr/>
            </p:nvSpPr>
            <p:spPr>
              <a:xfrm>
                <a:off x="457200" y="6168329"/>
                <a:ext cx="3124200" cy="990600"/>
              </a:xfrm>
              <a:prstGeom prst="roundRect">
                <a:avLst/>
              </a:prstGeom>
              <a:solidFill>
                <a:srgbClr val="628B13"/>
              </a:solidFill>
              <a:ln w="25400">
                <a:solidFill>
                  <a:schemeClr val="accent3">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363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sp>
            <p:nvSpPr>
              <p:cNvPr id="62" name="TextBox 61">
                <a:extLst>
                  <a:ext uri="{FF2B5EF4-FFF2-40B4-BE49-F238E27FC236}">
                    <a16:creationId xmlns:a16="http://schemas.microsoft.com/office/drawing/2014/main" id="{6428E503-592C-4BFE-AEF0-9219DFAE0A35}"/>
                  </a:ext>
                </a:extLst>
              </p:cNvPr>
              <p:cNvSpPr txBox="1"/>
              <p:nvPr/>
            </p:nvSpPr>
            <p:spPr>
              <a:xfrm>
                <a:off x="511035" y="6368220"/>
                <a:ext cx="1803571" cy="553998"/>
              </a:xfrm>
              <a:prstGeom prst="rect">
                <a:avLst/>
              </a:prstGeom>
              <a:noFill/>
            </p:spPr>
            <p:txBody>
              <a:bodyPr wrap="none" rtlCol="0">
                <a:spAutoFit/>
              </a:bodyPr>
              <a:lstStyle/>
              <a:p>
                <a:pPr marL="0" marR="0" lvl="0" indent="0" algn="l" defTabSz="913635"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a:ea typeface="+mn-ea"/>
                    <a:cs typeface="Arial"/>
                  </a:rPr>
                  <a:t>$628M</a:t>
                </a:r>
              </a:p>
            </p:txBody>
          </p:sp>
          <p:sp>
            <p:nvSpPr>
              <p:cNvPr id="63" name="TextBox 62">
                <a:extLst>
                  <a:ext uri="{FF2B5EF4-FFF2-40B4-BE49-F238E27FC236}">
                    <a16:creationId xmlns:a16="http://schemas.microsoft.com/office/drawing/2014/main" id="{5812B251-966F-4382-8E65-6AB8FFBEB63A}"/>
                  </a:ext>
                </a:extLst>
              </p:cNvPr>
              <p:cNvSpPr txBox="1"/>
              <p:nvPr/>
            </p:nvSpPr>
            <p:spPr>
              <a:xfrm>
                <a:off x="2463936" y="6368219"/>
                <a:ext cx="1048338" cy="553998"/>
              </a:xfrm>
              <a:prstGeom prst="rect">
                <a:avLst/>
              </a:prstGeom>
              <a:noFill/>
            </p:spPr>
            <p:txBody>
              <a:bodyPr wrap="square" rtlCol="0" anchor="ctr" anchorCtr="0">
                <a:spAutoFit/>
              </a:bodyPr>
              <a:lstStyle/>
              <a:p>
                <a:pPr marL="0" marR="0" lvl="0" indent="0" algn="l"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FY 10 - now </a:t>
                </a:r>
              </a:p>
            </p:txBody>
          </p:sp>
        </p:grpSp>
        <p:grpSp>
          <p:nvGrpSpPr>
            <p:cNvPr id="65" name="Group 64">
              <a:extLst>
                <a:ext uri="{FF2B5EF4-FFF2-40B4-BE49-F238E27FC236}">
                  <a16:creationId xmlns:a16="http://schemas.microsoft.com/office/drawing/2014/main" id="{D4E8179E-DBDB-496C-BE89-3503C8EF666C}"/>
                </a:ext>
              </a:extLst>
            </p:cNvPr>
            <p:cNvGrpSpPr/>
            <p:nvPr/>
          </p:nvGrpSpPr>
          <p:grpSpPr>
            <a:xfrm>
              <a:off x="270693" y="4513962"/>
              <a:ext cx="1952625" cy="825500"/>
              <a:chOff x="457200" y="8534400"/>
              <a:chExt cx="3124200" cy="990600"/>
            </a:xfrm>
          </p:grpSpPr>
          <p:sp>
            <p:nvSpPr>
              <p:cNvPr id="66" name="Rounded Rectangle 22">
                <a:extLst>
                  <a:ext uri="{FF2B5EF4-FFF2-40B4-BE49-F238E27FC236}">
                    <a16:creationId xmlns:a16="http://schemas.microsoft.com/office/drawing/2014/main" id="{EC6775E6-32A3-4D0A-B0D9-910F4F90522C}"/>
                  </a:ext>
                </a:extLst>
              </p:cNvPr>
              <p:cNvSpPr/>
              <p:nvPr/>
            </p:nvSpPr>
            <p:spPr>
              <a:xfrm>
                <a:off x="457200" y="8534400"/>
                <a:ext cx="3124200" cy="990600"/>
              </a:xfrm>
              <a:prstGeom prst="roundRect">
                <a:avLst/>
              </a:prstGeom>
              <a:ln>
                <a:solidFill>
                  <a:schemeClr val="accent5">
                    <a:lumMod val="75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363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pic>
            <p:nvPicPr>
              <p:cNvPr id="68" name="Picture 67">
                <a:extLst>
                  <a:ext uri="{FF2B5EF4-FFF2-40B4-BE49-F238E27FC236}">
                    <a16:creationId xmlns:a16="http://schemas.microsoft.com/office/drawing/2014/main" id="{5BE14F02-7C04-4B0B-BD4F-5FF9E7184B35}"/>
                  </a:ext>
                </a:extLst>
              </p:cNvPr>
              <p:cNvPicPr>
                <a:picLocks noChangeAspect="1"/>
              </p:cNvPicPr>
              <p:nvPr/>
            </p:nvPicPr>
            <p:blipFill>
              <a:blip r:embed="rId3" cstate="print"/>
              <a:stretch>
                <a:fillRect/>
              </a:stretch>
            </p:blipFill>
            <p:spPr>
              <a:xfrm>
                <a:off x="511034" y="8680810"/>
                <a:ext cx="1029749" cy="697781"/>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pic>
          <p:sp>
            <p:nvSpPr>
              <p:cNvPr id="69" name="TextBox 68">
                <a:extLst>
                  <a:ext uri="{FF2B5EF4-FFF2-40B4-BE49-F238E27FC236}">
                    <a16:creationId xmlns:a16="http://schemas.microsoft.com/office/drawing/2014/main" id="{AD65FB44-3D39-4892-8CF1-97D8D9D3852C}"/>
                  </a:ext>
                </a:extLst>
              </p:cNvPr>
              <p:cNvSpPr txBox="1"/>
              <p:nvPr/>
            </p:nvSpPr>
            <p:spPr>
              <a:xfrm>
                <a:off x="1555749" y="8641902"/>
                <a:ext cx="1667373" cy="775597"/>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rtlCol="0" anchor="ctr" anchorCtr="0">
                <a:spAutoFit/>
              </a:bodyPr>
              <a:lstStyle/>
              <a:p>
                <a:pPr marL="0" marR="0" lvl="0" indent="0" algn="ctr" defTabSz="913635" rtl="0" eaLnBrk="1" fontAlgn="auto" latinLnBrk="0" hangingPunct="1">
                  <a:lnSpc>
                    <a:spcPct val="100000"/>
                  </a:lnSpc>
                  <a:spcBef>
                    <a:spcPts val="0"/>
                  </a:spcBef>
                  <a:spcAft>
                    <a:spcPts val="0"/>
                  </a:spcAft>
                  <a:buClrTx/>
                  <a:buSzTx/>
                  <a:buFontTx/>
                  <a:buNone/>
                  <a:tabLst/>
                  <a:defRPr/>
                </a:pPr>
                <a:r>
                  <a:rPr lang="en-US" sz="2400" dirty="0">
                    <a:solidFill>
                      <a:srgbClr val="FFFFFF"/>
                    </a:solidFill>
                    <a:latin typeface="Arial"/>
                    <a:cs typeface="Arial"/>
                  </a:rPr>
                  <a:t>XXXX</a:t>
                </a:r>
                <a:endParaRPr kumimoji="0" lang="en-US" sz="2400" b="0" i="0" u="none" strike="noStrike" kern="1200" cap="none" spc="0" normalizeH="0" baseline="0" noProof="0" dirty="0">
                  <a:ln>
                    <a:noFill/>
                  </a:ln>
                  <a:solidFill>
                    <a:srgbClr val="FFFFFF"/>
                  </a:solidFill>
                  <a:effectLst/>
                  <a:uLnTx/>
                  <a:uFillTx/>
                  <a:latin typeface="Arial"/>
                  <a:ea typeface="+mn-ea"/>
                  <a:cs typeface="Arial"/>
                </a:endParaRPr>
              </a:p>
              <a:p>
                <a:pPr marL="0" marR="0" lvl="0" indent="0" algn="ctr"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proposals</a:t>
                </a:r>
              </a:p>
            </p:txBody>
          </p:sp>
        </p:grpSp>
        <p:grpSp>
          <p:nvGrpSpPr>
            <p:cNvPr id="70" name="Group 69">
              <a:extLst>
                <a:ext uri="{FF2B5EF4-FFF2-40B4-BE49-F238E27FC236}">
                  <a16:creationId xmlns:a16="http://schemas.microsoft.com/office/drawing/2014/main" id="{CD264E76-820B-4E8E-8614-A227F865D618}"/>
                </a:ext>
              </a:extLst>
            </p:cNvPr>
            <p:cNvGrpSpPr/>
            <p:nvPr/>
          </p:nvGrpSpPr>
          <p:grpSpPr>
            <a:xfrm>
              <a:off x="3028387" y="3939247"/>
              <a:ext cx="1952625" cy="825500"/>
              <a:chOff x="4419600" y="6159548"/>
              <a:chExt cx="3124200" cy="990600"/>
            </a:xfrm>
          </p:grpSpPr>
          <p:sp>
            <p:nvSpPr>
              <p:cNvPr id="71" name="Rounded Rectangle 28">
                <a:extLst>
                  <a:ext uri="{FF2B5EF4-FFF2-40B4-BE49-F238E27FC236}">
                    <a16:creationId xmlns:a16="http://schemas.microsoft.com/office/drawing/2014/main" id="{9560DAD9-DBEE-4CEF-A9CA-1C2A7BEA04B3}"/>
                  </a:ext>
                </a:extLst>
              </p:cNvPr>
              <p:cNvSpPr/>
              <p:nvPr/>
            </p:nvSpPr>
            <p:spPr>
              <a:xfrm>
                <a:off x="4419600" y="6159548"/>
                <a:ext cx="3124200" cy="990600"/>
              </a:xfrm>
              <a:prstGeom prst="roundRect">
                <a:avLst/>
              </a:prstGeom>
              <a:solidFill>
                <a:srgbClr val="166B83"/>
              </a:solidFill>
              <a:ln w="25400">
                <a:solidFill>
                  <a:srgbClr val="1DC6D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363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2" name="TextBox 71">
                <a:extLst>
                  <a:ext uri="{FF2B5EF4-FFF2-40B4-BE49-F238E27FC236}">
                    <a16:creationId xmlns:a16="http://schemas.microsoft.com/office/drawing/2014/main" id="{B3E25A2A-E9D9-4A62-97BB-EF65767378A1}"/>
                  </a:ext>
                </a:extLst>
              </p:cNvPr>
              <p:cNvSpPr txBox="1"/>
              <p:nvPr/>
            </p:nvSpPr>
            <p:spPr>
              <a:xfrm>
                <a:off x="5791726" y="6267050"/>
                <a:ext cx="1118768" cy="775597"/>
              </a:xfrm>
              <a:prstGeom prst="rect">
                <a:avLst/>
              </a:prstGeom>
              <a:noFill/>
            </p:spPr>
            <p:txBody>
              <a:bodyPr wrap="none" rtlCol="0" anchor="ctr" anchorCtr="0">
                <a:spAutoFit/>
              </a:bodyPr>
              <a:lstStyle/>
              <a:p>
                <a:pPr marL="0" marR="0" lvl="0" indent="0" algn="ctr" defTabSz="913635" rtl="0" eaLnBrk="1" fontAlgn="auto" latinLnBrk="0" hangingPunct="1">
                  <a:lnSpc>
                    <a:spcPct val="100000"/>
                  </a:lnSpc>
                  <a:spcBef>
                    <a:spcPts val="0"/>
                  </a:spcBef>
                  <a:spcAft>
                    <a:spcPts val="0"/>
                  </a:spcAft>
                  <a:buClrTx/>
                  <a:buSzTx/>
                  <a:buFontTx/>
                  <a:buNone/>
                  <a:tabLst/>
                  <a:defRPr/>
                </a:pPr>
                <a:r>
                  <a:rPr lang="en-US" sz="2400" dirty="0">
                    <a:solidFill>
                      <a:srgbClr val="FFFFFF"/>
                    </a:solidFill>
                    <a:latin typeface="Arial"/>
                    <a:cs typeface="Arial"/>
                  </a:rPr>
                  <a:t>761</a:t>
                </a:r>
                <a:endParaRPr kumimoji="0" lang="en-US" sz="2400" b="0" i="0" u="none" strike="noStrike" kern="1200" cap="none" spc="0" normalizeH="0" baseline="0" noProof="0" dirty="0">
                  <a:ln>
                    <a:noFill/>
                  </a:ln>
                  <a:solidFill>
                    <a:srgbClr val="FFFFFF"/>
                  </a:solidFill>
                  <a:effectLst/>
                  <a:uLnTx/>
                  <a:uFillTx/>
                  <a:latin typeface="Arial"/>
                  <a:ea typeface="+mn-ea"/>
                  <a:cs typeface="Arial"/>
                </a:endParaRPr>
              </a:p>
              <a:p>
                <a:pPr marL="0" marR="0" lvl="0" indent="0" algn="ctr"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awards</a:t>
                </a:r>
              </a:p>
            </p:txBody>
          </p:sp>
          <p:pic>
            <p:nvPicPr>
              <p:cNvPr id="73" name="Picture 72">
                <a:extLst>
                  <a:ext uri="{FF2B5EF4-FFF2-40B4-BE49-F238E27FC236}">
                    <a16:creationId xmlns:a16="http://schemas.microsoft.com/office/drawing/2014/main" id="{E91D9AB4-FA34-46FA-B383-B3F7EF2D731E}"/>
                  </a:ext>
                </a:extLst>
              </p:cNvPr>
              <p:cNvPicPr>
                <a:picLocks noChangeAspect="1"/>
              </p:cNvPicPr>
              <p:nvPr/>
            </p:nvPicPr>
            <p:blipFill>
              <a:blip r:embed="rId4" cstate="print"/>
              <a:stretch>
                <a:fillRect/>
              </a:stretch>
            </p:blipFill>
            <p:spPr>
              <a:xfrm>
                <a:off x="4730304" y="6307376"/>
                <a:ext cx="694944" cy="694944"/>
              </a:xfrm>
              <a:prstGeom prst="rect">
                <a:avLst/>
              </a:prstGeom>
            </p:spPr>
          </p:pic>
        </p:grpSp>
        <p:sp>
          <p:nvSpPr>
            <p:cNvPr id="5" name="TextBox 4">
              <a:extLst>
                <a:ext uri="{FF2B5EF4-FFF2-40B4-BE49-F238E27FC236}">
                  <a16:creationId xmlns:a16="http://schemas.microsoft.com/office/drawing/2014/main" id="{1B4D57D9-C5B1-4671-8D21-9B36DAAA4D56}"/>
                </a:ext>
              </a:extLst>
            </p:cNvPr>
            <p:cNvSpPr txBox="1"/>
            <p:nvPr/>
          </p:nvSpPr>
          <p:spPr>
            <a:xfrm>
              <a:off x="3265917" y="4895467"/>
              <a:ext cx="1487151"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prstClr val="black"/>
                  </a:solidFill>
                  <a:latin typeface="Calibri"/>
                </a:rPr>
                <a:t>YY</a:t>
              </a:r>
              <a:r>
                <a:rPr kumimoji="0" lang="en-US" sz="2000" b="0" i="0" u="none" strike="noStrike" kern="1200" cap="none" spc="0" normalizeH="0" baseline="0" noProof="0" dirty="0">
                  <a:ln>
                    <a:noFill/>
                  </a:ln>
                  <a:solidFill>
                    <a:prstClr val="black"/>
                  </a:solidFill>
                  <a:effectLst/>
                  <a:uLnTx/>
                  <a:uFillTx/>
                  <a:latin typeface="Calibri"/>
                  <a:ea typeface="+mn-ea"/>
                  <a:cs typeface="+mn-cs"/>
                </a:rPr>
                <a:t>% Success Rate</a:t>
              </a:r>
            </a:p>
          </p:txBody>
        </p:sp>
      </p:grpSp>
      <p:grpSp>
        <p:nvGrpSpPr>
          <p:cNvPr id="54" name="Group 53">
            <a:extLst>
              <a:ext uri="{FF2B5EF4-FFF2-40B4-BE49-F238E27FC236}">
                <a16:creationId xmlns:a16="http://schemas.microsoft.com/office/drawing/2014/main" id="{A7480FD8-CC3F-CF4B-89F8-3DC0AF54E803}"/>
              </a:ext>
            </a:extLst>
          </p:cNvPr>
          <p:cNvGrpSpPr/>
          <p:nvPr/>
        </p:nvGrpSpPr>
        <p:grpSpPr>
          <a:xfrm>
            <a:off x="599581" y="1237061"/>
            <a:ext cx="4710319" cy="2632718"/>
            <a:chOff x="406543" y="3324549"/>
            <a:chExt cx="4710319" cy="2632718"/>
          </a:xfrm>
        </p:grpSpPr>
        <p:grpSp>
          <p:nvGrpSpPr>
            <p:cNvPr id="55" name="Group 54">
              <a:extLst>
                <a:ext uri="{FF2B5EF4-FFF2-40B4-BE49-F238E27FC236}">
                  <a16:creationId xmlns:a16="http://schemas.microsoft.com/office/drawing/2014/main" id="{1ED3868B-2D7A-B749-BC6B-4A74C5DA3B3B}"/>
                </a:ext>
              </a:extLst>
            </p:cNvPr>
            <p:cNvGrpSpPr/>
            <p:nvPr/>
          </p:nvGrpSpPr>
          <p:grpSpPr>
            <a:xfrm>
              <a:off x="406543" y="3324549"/>
              <a:ext cx="4710319" cy="2353659"/>
              <a:chOff x="270693" y="3249694"/>
              <a:chExt cx="4710319" cy="2353659"/>
            </a:xfrm>
          </p:grpSpPr>
          <p:sp>
            <p:nvSpPr>
              <p:cNvPr id="57" name="Right Brace 56">
                <a:extLst>
                  <a:ext uri="{FF2B5EF4-FFF2-40B4-BE49-F238E27FC236}">
                    <a16:creationId xmlns:a16="http://schemas.microsoft.com/office/drawing/2014/main" id="{61EDB9A5-6B0E-CA41-B745-33E964F3236C}"/>
                  </a:ext>
                </a:extLst>
              </p:cNvPr>
              <p:cNvSpPr/>
              <p:nvPr/>
            </p:nvSpPr>
            <p:spPr>
              <a:xfrm>
                <a:off x="2316649" y="3249694"/>
                <a:ext cx="593691" cy="2175220"/>
              </a:xfrm>
              <a:prstGeom prst="rightBrace">
                <a:avLst/>
              </a:prstGeom>
              <a:ln w="38100"/>
            </p:spPr>
            <p:style>
              <a:lnRef idx="1">
                <a:schemeClr val="accent3"/>
              </a:lnRef>
              <a:fillRef idx="0">
                <a:schemeClr val="accent3"/>
              </a:fillRef>
              <a:effectRef idx="0">
                <a:schemeClr val="accent3"/>
              </a:effectRef>
              <a:fontRef idx="minor">
                <a:schemeClr val="tx1"/>
              </a:fontRef>
            </p:style>
            <p:txBody>
              <a:bodyPr lIns="63972" tIns="31984" rIns="63972" bIns="31984" anchor="ctr"/>
              <a:lstStyle/>
              <a:p>
                <a:pPr marL="0" marR="0" lvl="0" indent="0" algn="ctr" defTabSz="913772"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grpSp>
            <p:nvGrpSpPr>
              <p:cNvPr id="58" name="Group 57">
                <a:extLst>
                  <a:ext uri="{FF2B5EF4-FFF2-40B4-BE49-F238E27FC236}">
                    <a16:creationId xmlns:a16="http://schemas.microsoft.com/office/drawing/2014/main" id="{BFB8647B-4E61-E84B-B11F-0F486247BE28}"/>
                  </a:ext>
                </a:extLst>
              </p:cNvPr>
              <p:cNvGrpSpPr/>
              <p:nvPr/>
            </p:nvGrpSpPr>
            <p:grpSpPr>
              <a:xfrm>
                <a:off x="270693" y="3320275"/>
                <a:ext cx="1952625" cy="825500"/>
                <a:chOff x="457200" y="6168329"/>
                <a:chExt cx="3124200" cy="990600"/>
              </a:xfrm>
            </p:grpSpPr>
            <p:sp>
              <p:nvSpPr>
                <p:cNvPr id="113" name="Rounded Rectangle 1">
                  <a:extLst>
                    <a:ext uri="{FF2B5EF4-FFF2-40B4-BE49-F238E27FC236}">
                      <a16:creationId xmlns:a16="http://schemas.microsoft.com/office/drawing/2014/main" id="{A3418E65-AB83-8B4D-B0CD-C20B1AEBEE82}"/>
                    </a:ext>
                  </a:extLst>
                </p:cNvPr>
                <p:cNvSpPr/>
                <p:nvPr/>
              </p:nvSpPr>
              <p:spPr>
                <a:xfrm>
                  <a:off x="457200" y="6168329"/>
                  <a:ext cx="3124200" cy="990600"/>
                </a:xfrm>
                <a:prstGeom prst="roundRect">
                  <a:avLst/>
                </a:prstGeom>
                <a:solidFill>
                  <a:srgbClr val="628B13"/>
                </a:solidFill>
                <a:ln w="25400">
                  <a:solidFill>
                    <a:schemeClr val="accent3">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363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14" name="TextBox 113">
                  <a:extLst>
                    <a:ext uri="{FF2B5EF4-FFF2-40B4-BE49-F238E27FC236}">
                      <a16:creationId xmlns:a16="http://schemas.microsoft.com/office/drawing/2014/main" id="{137809BC-C05E-2A43-84F8-A3FBDBAC9FC1}"/>
                    </a:ext>
                  </a:extLst>
                </p:cNvPr>
                <p:cNvSpPr txBox="1"/>
                <p:nvPr/>
              </p:nvSpPr>
              <p:spPr>
                <a:xfrm>
                  <a:off x="511035" y="6368220"/>
                  <a:ext cx="1803571" cy="553998"/>
                </a:xfrm>
                <a:prstGeom prst="rect">
                  <a:avLst/>
                </a:prstGeom>
                <a:noFill/>
              </p:spPr>
              <p:txBody>
                <a:bodyPr wrap="none" rtlCol="0">
                  <a:spAutoFit/>
                </a:bodyPr>
                <a:lstStyle/>
                <a:p>
                  <a:pPr marL="0" marR="0" lvl="0" indent="0" algn="l" defTabSz="913635"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a:ea typeface="+mn-ea"/>
                      <a:cs typeface="Arial"/>
                    </a:rPr>
                    <a:t>$224M</a:t>
                  </a:r>
                </a:p>
              </p:txBody>
            </p:sp>
            <p:sp>
              <p:nvSpPr>
                <p:cNvPr id="115" name="TextBox 114">
                  <a:extLst>
                    <a:ext uri="{FF2B5EF4-FFF2-40B4-BE49-F238E27FC236}">
                      <a16:creationId xmlns:a16="http://schemas.microsoft.com/office/drawing/2014/main" id="{9D1A34A8-EF05-7B45-B036-F8EC399FD43A}"/>
                    </a:ext>
                  </a:extLst>
                </p:cNvPr>
                <p:cNvSpPr txBox="1"/>
                <p:nvPr/>
              </p:nvSpPr>
              <p:spPr>
                <a:xfrm>
                  <a:off x="2232115" y="6257419"/>
                  <a:ext cx="1280158" cy="775597"/>
                </a:xfrm>
                <a:prstGeom prst="rect">
                  <a:avLst/>
                </a:prstGeom>
                <a:noFill/>
              </p:spPr>
              <p:txBody>
                <a:bodyPr wrap="square" rtlCol="0" anchor="ctr" anchorCtr="0">
                  <a:spAutoFit/>
                </a:bodyPr>
                <a:lstStyle/>
                <a:p>
                  <a:pPr marL="0" marR="0" lvl="0" indent="0" algn="l"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FY 2018 research</a:t>
                  </a:r>
                </a:p>
                <a:p>
                  <a:pPr marL="0" marR="0" lvl="0" indent="0" algn="l"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budget</a:t>
                  </a:r>
                </a:p>
              </p:txBody>
            </p:sp>
          </p:grpSp>
          <p:grpSp>
            <p:nvGrpSpPr>
              <p:cNvPr id="59" name="Group 58">
                <a:extLst>
                  <a:ext uri="{FF2B5EF4-FFF2-40B4-BE49-F238E27FC236}">
                    <a16:creationId xmlns:a16="http://schemas.microsoft.com/office/drawing/2014/main" id="{C757B14F-DF9D-584F-8C14-201016090664}"/>
                  </a:ext>
                </a:extLst>
              </p:cNvPr>
              <p:cNvGrpSpPr/>
              <p:nvPr/>
            </p:nvGrpSpPr>
            <p:grpSpPr>
              <a:xfrm>
                <a:off x="270693" y="4513962"/>
                <a:ext cx="1952625" cy="825500"/>
                <a:chOff x="457200" y="8534400"/>
                <a:chExt cx="3124200" cy="990600"/>
              </a:xfrm>
            </p:grpSpPr>
            <p:sp>
              <p:nvSpPr>
                <p:cNvPr id="103" name="Rounded Rectangle 22">
                  <a:extLst>
                    <a:ext uri="{FF2B5EF4-FFF2-40B4-BE49-F238E27FC236}">
                      <a16:creationId xmlns:a16="http://schemas.microsoft.com/office/drawing/2014/main" id="{72EA4584-A8CB-1742-865B-E648FB1C0C82}"/>
                    </a:ext>
                  </a:extLst>
                </p:cNvPr>
                <p:cNvSpPr/>
                <p:nvPr/>
              </p:nvSpPr>
              <p:spPr>
                <a:xfrm>
                  <a:off x="457200" y="8534400"/>
                  <a:ext cx="3124200" cy="990600"/>
                </a:xfrm>
                <a:prstGeom prst="roundRect">
                  <a:avLst/>
                </a:prstGeom>
                <a:ln>
                  <a:solidFill>
                    <a:schemeClr val="accent5">
                      <a:lumMod val="75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363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pic>
              <p:nvPicPr>
                <p:cNvPr id="111" name="Picture 110">
                  <a:extLst>
                    <a:ext uri="{FF2B5EF4-FFF2-40B4-BE49-F238E27FC236}">
                      <a16:creationId xmlns:a16="http://schemas.microsoft.com/office/drawing/2014/main" id="{3EEA755B-5904-6A4A-AAE2-927967EC071F}"/>
                    </a:ext>
                  </a:extLst>
                </p:cNvPr>
                <p:cNvPicPr>
                  <a:picLocks noChangeAspect="1"/>
                </p:cNvPicPr>
                <p:nvPr/>
              </p:nvPicPr>
              <p:blipFill>
                <a:blip r:embed="rId3" cstate="print"/>
                <a:stretch>
                  <a:fillRect/>
                </a:stretch>
              </p:blipFill>
              <p:spPr>
                <a:xfrm>
                  <a:off x="511034" y="8680810"/>
                  <a:ext cx="1029749" cy="697781"/>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pic>
            <p:sp>
              <p:nvSpPr>
                <p:cNvPr id="112" name="TextBox 111">
                  <a:extLst>
                    <a:ext uri="{FF2B5EF4-FFF2-40B4-BE49-F238E27FC236}">
                      <a16:creationId xmlns:a16="http://schemas.microsoft.com/office/drawing/2014/main" id="{5902EB2A-2939-364A-86A4-29C80DEF720F}"/>
                    </a:ext>
                  </a:extLst>
                </p:cNvPr>
                <p:cNvSpPr txBox="1"/>
                <p:nvPr/>
              </p:nvSpPr>
              <p:spPr>
                <a:xfrm>
                  <a:off x="1555749" y="8641902"/>
                  <a:ext cx="1667373" cy="775597"/>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rtlCol="0" anchor="ctr" anchorCtr="0">
                  <a:spAutoFit/>
                </a:bodyPr>
                <a:lstStyle/>
                <a:p>
                  <a:pPr marL="0" marR="0" lvl="0" indent="0" algn="ctr" defTabSz="913635"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a:ea typeface="+mn-ea"/>
                      <a:cs typeface="Arial"/>
                    </a:rPr>
                    <a:t>950</a:t>
                  </a:r>
                </a:p>
                <a:p>
                  <a:pPr marL="0" marR="0" lvl="0" indent="0" algn="ctr"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proposals</a:t>
                  </a:r>
                </a:p>
              </p:txBody>
            </p:sp>
          </p:grpSp>
          <p:grpSp>
            <p:nvGrpSpPr>
              <p:cNvPr id="61" name="Group 60">
                <a:extLst>
                  <a:ext uri="{FF2B5EF4-FFF2-40B4-BE49-F238E27FC236}">
                    <a16:creationId xmlns:a16="http://schemas.microsoft.com/office/drawing/2014/main" id="{08B3EB40-DFD8-BF45-8795-6B4E71B9E0AA}"/>
                  </a:ext>
                </a:extLst>
              </p:cNvPr>
              <p:cNvGrpSpPr/>
              <p:nvPr/>
            </p:nvGrpSpPr>
            <p:grpSpPr>
              <a:xfrm>
                <a:off x="3028387" y="3939247"/>
                <a:ext cx="1952625" cy="825500"/>
                <a:chOff x="4419600" y="6159548"/>
                <a:chExt cx="3124200" cy="990600"/>
              </a:xfrm>
            </p:grpSpPr>
            <p:sp>
              <p:nvSpPr>
                <p:cNvPr id="67" name="Rounded Rectangle 28">
                  <a:extLst>
                    <a:ext uri="{FF2B5EF4-FFF2-40B4-BE49-F238E27FC236}">
                      <a16:creationId xmlns:a16="http://schemas.microsoft.com/office/drawing/2014/main" id="{F58DA039-845A-E546-B2D7-0412B220E936}"/>
                    </a:ext>
                  </a:extLst>
                </p:cNvPr>
                <p:cNvSpPr/>
                <p:nvPr/>
              </p:nvSpPr>
              <p:spPr>
                <a:xfrm>
                  <a:off x="4419600" y="6159548"/>
                  <a:ext cx="3124200" cy="990600"/>
                </a:xfrm>
                <a:prstGeom prst="roundRect">
                  <a:avLst/>
                </a:prstGeom>
                <a:solidFill>
                  <a:srgbClr val="166B83"/>
                </a:solidFill>
                <a:ln w="25400">
                  <a:solidFill>
                    <a:srgbClr val="1DC6D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363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8" name="TextBox 77">
                  <a:extLst>
                    <a:ext uri="{FF2B5EF4-FFF2-40B4-BE49-F238E27FC236}">
                      <a16:creationId xmlns:a16="http://schemas.microsoft.com/office/drawing/2014/main" id="{E1B2E319-B0EE-5446-8C23-29BC5F1DAFDC}"/>
                    </a:ext>
                  </a:extLst>
                </p:cNvPr>
                <p:cNvSpPr txBox="1"/>
                <p:nvPr/>
              </p:nvSpPr>
              <p:spPr>
                <a:xfrm>
                  <a:off x="5791726" y="6267050"/>
                  <a:ext cx="1118768" cy="775597"/>
                </a:xfrm>
                <a:prstGeom prst="rect">
                  <a:avLst/>
                </a:prstGeom>
                <a:noFill/>
              </p:spPr>
              <p:txBody>
                <a:bodyPr wrap="none" rtlCol="0" anchor="ctr" anchorCtr="0">
                  <a:spAutoFit/>
                </a:bodyPr>
                <a:lstStyle/>
                <a:p>
                  <a:pPr marL="0" marR="0" lvl="0" indent="0" algn="ctr" defTabSz="913635"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a:ea typeface="+mn-ea"/>
                      <a:cs typeface="Arial"/>
                    </a:rPr>
                    <a:t>305</a:t>
                  </a:r>
                </a:p>
                <a:p>
                  <a:pPr marL="0" marR="0" lvl="0" indent="0" algn="ctr"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awards</a:t>
                  </a:r>
                </a:p>
              </p:txBody>
            </p:sp>
            <p:pic>
              <p:nvPicPr>
                <p:cNvPr id="102" name="Picture 101">
                  <a:extLst>
                    <a:ext uri="{FF2B5EF4-FFF2-40B4-BE49-F238E27FC236}">
                      <a16:creationId xmlns:a16="http://schemas.microsoft.com/office/drawing/2014/main" id="{39C1CA7F-87DE-AE43-AF2D-B1F26A5E1F09}"/>
                    </a:ext>
                  </a:extLst>
                </p:cNvPr>
                <p:cNvPicPr>
                  <a:picLocks noChangeAspect="1"/>
                </p:cNvPicPr>
                <p:nvPr/>
              </p:nvPicPr>
              <p:blipFill>
                <a:blip r:embed="rId4" cstate="print"/>
                <a:stretch>
                  <a:fillRect/>
                </a:stretch>
              </p:blipFill>
              <p:spPr>
                <a:xfrm>
                  <a:off x="4730304" y="6307376"/>
                  <a:ext cx="694944" cy="694944"/>
                </a:xfrm>
                <a:prstGeom prst="rect">
                  <a:avLst/>
                </a:prstGeom>
              </p:spPr>
            </p:pic>
          </p:grpSp>
          <p:sp>
            <p:nvSpPr>
              <p:cNvPr id="64" name="TextBox 63">
                <a:extLst>
                  <a:ext uri="{FF2B5EF4-FFF2-40B4-BE49-F238E27FC236}">
                    <a16:creationId xmlns:a16="http://schemas.microsoft.com/office/drawing/2014/main" id="{8BF8FE12-3797-A940-B22B-9FF4D4185432}"/>
                  </a:ext>
                </a:extLst>
              </p:cNvPr>
              <p:cNvSpPr txBox="1"/>
              <p:nvPr/>
            </p:nvSpPr>
            <p:spPr>
              <a:xfrm>
                <a:off x="3265917" y="4895467"/>
                <a:ext cx="1487151"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32% Success Rate</a:t>
                </a:r>
              </a:p>
            </p:txBody>
          </p:sp>
        </p:grpSp>
        <p:sp>
          <p:nvSpPr>
            <p:cNvPr id="56" name="TextBox 55">
              <a:extLst>
                <a:ext uri="{FF2B5EF4-FFF2-40B4-BE49-F238E27FC236}">
                  <a16:creationId xmlns:a16="http://schemas.microsoft.com/office/drawing/2014/main" id="{3404A396-D3A0-084A-BEBF-6E9F3C7A501B}"/>
                </a:ext>
              </a:extLst>
            </p:cNvPr>
            <p:cNvSpPr txBox="1"/>
            <p:nvPr/>
          </p:nvSpPr>
          <p:spPr>
            <a:xfrm>
              <a:off x="1398982" y="5711046"/>
              <a:ext cx="2622834" cy="24622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a:ea typeface="+mn-ea"/>
                  <a:cs typeface="+mn-cs"/>
                </a:rPr>
                <a:t>Source: </a:t>
              </a:r>
              <a:r>
                <a:rPr kumimoji="0" lang="en-US" sz="1000" b="0" i="0" u="none" strike="noStrike" kern="1200" cap="none" spc="0" normalizeH="0" baseline="0" noProof="0" dirty="0">
                  <a:ln>
                    <a:noFill/>
                  </a:ln>
                  <a:solidFill>
                    <a:prstClr val="black"/>
                  </a:solidFill>
                  <a:effectLst/>
                  <a:uLnTx/>
                  <a:uFillTx/>
                  <a:latin typeface="Calibri"/>
                  <a:ea typeface="+mn-ea"/>
                  <a:cs typeface="+mn-cs"/>
                  <a:hlinkClick r:id="rId5"/>
                </a:rPr>
                <a:t>https://dellweb.bfa.nsf.gov/starth.asp</a:t>
              </a:r>
              <a:r>
                <a:rPr kumimoji="0" lang="en-US" sz="1000" b="0" i="0" u="none" strike="noStrike" kern="1200" cap="none" spc="0" normalizeH="0" baseline="0" noProof="0" dirty="0">
                  <a:ln>
                    <a:noFill/>
                  </a:ln>
                  <a:solidFill>
                    <a:prstClr val="black"/>
                  </a:solidFill>
                  <a:effectLst/>
                  <a:uLnTx/>
                  <a:uFillTx/>
                  <a:latin typeface="Calibri"/>
                  <a:ea typeface="+mn-ea"/>
                  <a:cs typeface="+mn-cs"/>
                </a:rPr>
                <a:t> </a:t>
              </a:r>
            </a:p>
          </p:txBody>
        </p:sp>
      </p:grpSp>
      <p:sp>
        <p:nvSpPr>
          <p:cNvPr id="116" name="Content Placeholder 2">
            <a:extLst>
              <a:ext uri="{FF2B5EF4-FFF2-40B4-BE49-F238E27FC236}">
                <a16:creationId xmlns:a16="http://schemas.microsoft.com/office/drawing/2014/main" id="{DF1B26EB-33D5-F14B-BF15-A9B57868AF59}"/>
              </a:ext>
            </a:extLst>
          </p:cNvPr>
          <p:cNvSpPr txBox="1">
            <a:spLocks/>
          </p:cNvSpPr>
          <p:nvPr/>
        </p:nvSpPr>
        <p:spPr>
          <a:xfrm>
            <a:off x="6231606" y="3928783"/>
            <a:ext cx="5759448" cy="1630276"/>
          </a:xfrm>
          <a:prstGeom prst="rect">
            <a:avLst/>
          </a:prstGeom>
        </p:spPr>
        <p:txBody>
          <a:bodyPr vert="horz" lIns="146304" tIns="73152" rIns="146304" bIns="73152" rtlCol="0">
            <a:noAutofit/>
          </a:bodyPr>
          <a:lstStyle>
            <a:lvl1pPr marL="457182" indent="-457182" algn="l" defTabSz="609576" rtl="0" eaLnBrk="1" latinLnBrk="0" hangingPunct="1">
              <a:spcBef>
                <a:spcPct val="20000"/>
              </a:spcBef>
              <a:buClr>
                <a:srgbClr val="000090"/>
              </a:buClr>
              <a:buFont typeface="Wingdings" charset="2"/>
              <a:buChar char="§"/>
              <a:defRPr sz="3333" kern="1200">
                <a:solidFill>
                  <a:schemeClr val="tx1">
                    <a:lumMod val="85000"/>
                    <a:lumOff val="15000"/>
                  </a:schemeClr>
                </a:solidFill>
                <a:latin typeface="Arial"/>
                <a:ea typeface="+mn-ea"/>
                <a:cs typeface="Arial"/>
              </a:defRPr>
            </a:lvl1pPr>
            <a:lvl2pPr marL="990560" indent="-380985" algn="l" defTabSz="609576" rtl="0" eaLnBrk="1" latinLnBrk="0" hangingPunct="1">
              <a:spcBef>
                <a:spcPct val="20000"/>
              </a:spcBef>
              <a:buClr>
                <a:srgbClr val="000090"/>
              </a:buClr>
              <a:buFont typeface="Arial"/>
              <a:buChar char="•"/>
              <a:defRPr sz="2917" kern="1200">
                <a:solidFill>
                  <a:schemeClr val="tx1">
                    <a:lumMod val="85000"/>
                    <a:lumOff val="15000"/>
                  </a:schemeClr>
                </a:solidFill>
                <a:latin typeface="Arial"/>
                <a:ea typeface="+mn-ea"/>
                <a:cs typeface="Arial"/>
              </a:defRPr>
            </a:lvl2pPr>
            <a:lvl3pPr marL="1523939" indent="-304788" algn="l" defTabSz="609576" rtl="0" eaLnBrk="1" latinLnBrk="0" hangingPunct="1">
              <a:spcBef>
                <a:spcPct val="20000"/>
              </a:spcBef>
              <a:buFont typeface="Arial"/>
              <a:buChar char="•"/>
              <a:defRPr sz="2667" kern="1200">
                <a:solidFill>
                  <a:schemeClr val="tx1">
                    <a:lumMod val="85000"/>
                    <a:lumOff val="15000"/>
                  </a:schemeClr>
                </a:solidFill>
                <a:latin typeface="Arial"/>
                <a:ea typeface="+mn-ea"/>
                <a:cs typeface="Arial"/>
              </a:defRPr>
            </a:lvl3pPr>
            <a:lvl4pPr marL="2133515" indent="-304788" algn="l" defTabSz="609576" rtl="0" eaLnBrk="1" latinLnBrk="0" hangingPunct="1">
              <a:spcBef>
                <a:spcPct val="20000"/>
              </a:spcBef>
              <a:buFont typeface="Arial"/>
              <a:buChar char="–"/>
              <a:defRPr sz="2417" kern="1200">
                <a:solidFill>
                  <a:schemeClr val="tx1">
                    <a:lumMod val="85000"/>
                    <a:lumOff val="15000"/>
                  </a:schemeClr>
                </a:solidFill>
                <a:latin typeface="Arial"/>
                <a:ea typeface="+mn-ea"/>
                <a:cs typeface="Arial"/>
              </a:defRPr>
            </a:lvl4pPr>
            <a:lvl5pPr marL="2743090" indent="-304788" algn="l" defTabSz="609576" rtl="0" eaLnBrk="1" latinLnBrk="0" hangingPunct="1">
              <a:spcBef>
                <a:spcPct val="20000"/>
              </a:spcBef>
              <a:buFont typeface="Arial"/>
              <a:buChar char="»"/>
              <a:defRPr sz="2167" kern="1200">
                <a:solidFill>
                  <a:schemeClr val="tx1">
                    <a:lumMod val="85000"/>
                    <a:lumOff val="15000"/>
                  </a:schemeClr>
                </a:solidFill>
                <a:latin typeface="Arial"/>
                <a:ea typeface="+mn-ea"/>
                <a:cs typeface="Arial"/>
              </a:defRPr>
            </a:lvl5pPr>
            <a:lvl6pPr marL="3352666" indent="-304788" algn="l" defTabSz="609576" rtl="0" eaLnBrk="1" latinLnBrk="0" hangingPunct="1">
              <a:spcBef>
                <a:spcPct val="20000"/>
              </a:spcBef>
              <a:buFont typeface="Arial"/>
              <a:buChar char="•"/>
              <a:defRPr sz="2667" kern="1200">
                <a:solidFill>
                  <a:schemeClr val="tx1"/>
                </a:solidFill>
                <a:latin typeface="+mn-lt"/>
                <a:ea typeface="+mn-ea"/>
                <a:cs typeface="+mn-cs"/>
              </a:defRPr>
            </a:lvl6pPr>
            <a:lvl7pPr marL="3962242" indent="-304788" algn="l" defTabSz="609576" rtl="0" eaLnBrk="1" latinLnBrk="0" hangingPunct="1">
              <a:spcBef>
                <a:spcPct val="20000"/>
              </a:spcBef>
              <a:buFont typeface="Arial"/>
              <a:buChar char="•"/>
              <a:defRPr sz="2667" kern="1200">
                <a:solidFill>
                  <a:schemeClr val="tx1"/>
                </a:solidFill>
                <a:latin typeface="+mn-lt"/>
                <a:ea typeface="+mn-ea"/>
                <a:cs typeface="+mn-cs"/>
              </a:defRPr>
            </a:lvl7pPr>
            <a:lvl8pPr marL="4571817" indent="-304788" algn="l" defTabSz="609576" rtl="0" eaLnBrk="1" latinLnBrk="0" hangingPunct="1">
              <a:spcBef>
                <a:spcPct val="20000"/>
              </a:spcBef>
              <a:buFont typeface="Arial"/>
              <a:buChar char="•"/>
              <a:defRPr sz="2667" kern="1200">
                <a:solidFill>
                  <a:schemeClr val="tx1"/>
                </a:solidFill>
                <a:latin typeface="+mn-lt"/>
                <a:ea typeface="+mn-ea"/>
                <a:cs typeface="+mn-cs"/>
              </a:defRPr>
            </a:lvl8pPr>
            <a:lvl9pPr marL="5181393" indent="-304788" algn="l" defTabSz="609576" rtl="0" eaLnBrk="1" latinLnBrk="0" hangingPunct="1">
              <a:spcBef>
                <a:spcPct val="20000"/>
              </a:spcBef>
              <a:buFont typeface="Arial"/>
              <a:buChar char="•"/>
              <a:defRPr sz="2667" kern="1200">
                <a:solidFill>
                  <a:schemeClr val="tx1"/>
                </a:solidFill>
                <a:latin typeface="+mn-lt"/>
                <a:ea typeface="+mn-ea"/>
                <a:cs typeface="+mn-cs"/>
              </a:defRPr>
            </a:lvl9pPr>
          </a:lstStyle>
          <a:p>
            <a:pPr marL="0" marR="0" lvl="0" indent="0" algn="l" defTabSz="609576" rtl="0" eaLnBrk="1" fontAlgn="auto" latinLnBrk="0" hangingPunct="1">
              <a:lnSpc>
                <a:spcPct val="100000"/>
              </a:lnSpc>
              <a:spcBef>
                <a:spcPct val="20000"/>
              </a:spcBef>
              <a:spcAft>
                <a:spcPts val="0"/>
              </a:spcAft>
              <a:buClr>
                <a:srgbClr val="000090"/>
              </a:buClr>
              <a:buSzTx/>
              <a:buFont typeface="Wingdings" charset="2"/>
              <a:buNone/>
              <a:tabLst/>
              <a:defRPr/>
            </a:pPr>
            <a:r>
              <a:rPr lang="en-US" sz="2400" b="1" u="sng" noProof="0" dirty="0">
                <a:solidFill>
                  <a:prstClr val="black">
                    <a:lumMod val="85000"/>
                    <a:lumOff val="15000"/>
                  </a:prstClr>
                </a:solidFill>
                <a:latin typeface="Calibri"/>
              </a:rPr>
              <a:t>CSSI:</a:t>
            </a:r>
            <a:r>
              <a:rPr lang="en-US" sz="2400" i="1" noProof="0" dirty="0">
                <a:solidFill>
                  <a:prstClr val="black">
                    <a:lumMod val="85000"/>
                    <a:lumOff val="15000"/>
                  </a:prstClr>
                </a:solidFill>
                <a:latin typeface="Calibri"/>
              </a:rPr>
              <a:t> … result in the development of sustainable CI communities </a:t>
            </a:r>
          </a:p>
          <a:p>
            <a:pPr marL="0" marR="0" lvl="0" indent="0" algn="l" defTabSz="609576" rtl="0" eaLnBrk="1" fontAlgn="auto" latinLnBrk="0" hangingPunct="1">
              <a:lnSpc>
                <a:spcPct val="100000"/>
              </a:lnSpc>
              <a:spcBef>
                <a:spcPct val="20000"/>
              </a:spcBef>
              <a:spcAft>
                <a:spcPts val="0"/>
              </a:spcAft>
              <a:buClr>
                <a:srgbClr val="000090"/>
              </a:buClr>
              <a:buSzTx/>
              <a:buFont typeface="Wingdings" charset="2"/>
              <a:buNone/>
              <a:tabLst/>
              <a:defRPr/>
            </a:pPr>
            <a:r>
              <a:rPr lang="en-US" sz="2400" i="1" noProof="0" dirty="0">
                <a:solidFill>
                  <a:prstClr val="black">
                    <a:lumMod val="85000"/>
                    <a:lumOff val="15000"/>
                  </a:prstClr>
                </a:solidFill>
                <a:latin typeface="Calibri"/>
              </a:rPr>
              <a:t>… that can enhance productivity and accelerate innovation in S&amp;E …</a:t>
            </a:r>
            <a:endParaRPr kumimoji="0" lang="en-US" sz="2400" b="0" i="1" u="none" strike="noStrike" kern="1200" cap="none" spc="0" normalizeH="0" baseline="0" noProof="0" dirty="0">
              <a:ln>
                <a:noFill/>
              </a:ln>
              <a:solidFill>
                <a:prstClr val="black">
                  <a:lumMod val="85000"/>
                  <a:lumOff val="15000"/>
                </a:prstClr>
              </a:solidFill>
              <a:effectLst/>
              <a:uLnTx/>
              <a:uFillTx/>
              <a:latin typeface="Calibri"/>
              <a:ea typeface="+mn-ea"/>
              <a:cs typeface="Arial"/>
            </a:endParaRPr>
          </a:p>
          <a:p>
            <a:pPr marL="0" marR="0" lvl="0" indent="0" algn="l" defTabSz="609576" rtl="0" eaLnBrk="1" fontAlgn="auto" latinLnBrk="0" hangingPunct="1">
              <a:lnSpc>
                <a:spcPct val="100000"/>
              </a:lnSpc>
              <a:spcBef>
                <a:spcPct val="20000"/>
              </a:spcBef>
              <a:spcAft>
                <a:spcPts val="0"/>
              </a:spcAft>
              <a:buClr>
                <a:srgbClr val="000090"/>
              </a:buClr>
              <a:buSzTx/>
              <a:buFont typeface="Wingdings" charset="2"/>
              <a:buNone/>
              <a:tabLst/>
              <a:defRPr/>
            </a:pPr>
            <a:r>
              <a:rPr kumimoji="0" lang="en-US" sz="2400" b="0" i="0" u="none" strike="noStrike" kern="1200" cap="none" spc="0" normalizeH="0" baseline="0" noProof="0" dirty="0">
                <a:ln>
                  <a:noFill/>
                </a:ln>
                <a:solidFill>
                  <a:prstClr val="black"/>
                </a:solidFill>
                <a:effectLst/>
                <a:uLnTx/>
                <a:uFillTx/>
                <a:latin typeface="Calibri"/>
                <a:ea typeface="+mn-ea"/>
                <a:cs typeface="Arial"/>
              </a:rPr>
              <a:t>  </a:t>
            </a:r>
            <a:endParaRPr kumimoji="0" lang="en-US" sz="2400" b="0" i="1" u="none" strike="noStrike" kern="1200" cap="none" spc="0" normalizeH="0" baseline="0" noProof="0" dirty="0">
              <a:ln>
                <a:noFill/>
              </a:ln>
              <a:solidFill>
                <a:prstClr val="black"/>
              </a:solidFill>
              <a:effectLst/>
              <a:uLnTx/>
              <a:uFillTx/>
              <a:latin typeface="Calibri"/>
              <a:ea typeface="+mn-ea"/>
              <a:cs typeface="Arial"/>
            </a:endParaRPr>
          </a:p>
        </p:txBody>
      </p:sp>
      <p:grpSp>
        <p:nvGrpSpPr>
          <p:cNvPr id="38" name="Group 37">
            <a:extLst>
              <a:ext uri="{FF2B5EF4-FFF2-40B4-BE49-F238E27FC236}">
                <a16:creationId xmlns:a16="http://schemas.microsoft.com/office/drawing/2014/main" id="{B1EFA42B-02FC-D34F-9901-FBF1EB079429}"/>
              </a:ext>
            </a:extLst>
          </p:cNvPr>
          <p:cNvGrpSpPr/>
          <p:nvPr/>
        </p:nvGrpSpPr>
        <p:grpSpPr>
          <a:xfrm>
            <a:off x="6345176" y="4014235"/>
            <a:ext cx="4710319" cy="2353659"/>
            <a:chOff x="270693" y="3249694"/>
            <a:chExt cx="4710319" cy="2353659"/>
          </a:xfrm>
        </p:grpSpPr>
        <p:sp>
          <p:nvSpPr>
            <p:cNvPr id="40" name="Right Brace 39">
              <a:extLst>
                <a:ext uri="{FF2B5EF4-FFF2-40B4-BE49-F238E27FC236}">
                  <a16:creationId xmlns:a16="http://schemas.microsoft.com/office/drawing/2014/main" id="{506719EA-2BEE-A840-93C7-31F82116D862}"/>
                </a:ext>
              </a:extLst>
            </p:cNvPr>
            <p:cNvSpPr/>
            <p:nvPr/>
          </p:nvSpPr>
          <p:spPr>
            <a:xfrm>
              <a:off x="2316649" y="3249694"/>
              <a:ext cx="593691" cy="2175220"/>
            </a:xfrm>
            <a:prstGeom prst="rightBrace">
              <a:avLst/>
            </a:prstGeom>
            <a:ln w="38100"/>
          </p:spPr>
          <p:style>
            <a:lnRef idx="1">
              <a:schemeClr val="accent3"/>
            </a:lnRef>
            <a:fillRef idx="0">
              <a:schemeClr val="accent3"/>
            </a:fillRef>
            <a:effectRef idx="0">
              <a:schemeClr val="accent3"/>
            </a:effectRef>
            <a:fontRef idx="minor">
              <a:schemeClr val="tx1"/>
            </a:fontRef>
          </p:style>
          <p:txBody>
            <a:bodyPr lIns="63972" tIns="31984" rIns="63972" bIns="31984" anchor="ctr"/>
            <a:lstStyle/>
            <a:p>
              <a:pPr marL="0" marR="0" lvl="0" indent="0" algn="ctr" defTabSz="913772"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grpSp>
          <p:nvGrpSpPr>
            <p:cNvPr id="41" name="Group 40">
              <a:extLst>
                <a:ext uri="{FF2B5EF4-FFF2-40B4-BE49-F238E27FC236}">
                  <a16:creationId xmlns:a16="http://schemas.microsoft.com/office/drawing/2014/main" id="{5F3ACAE6-40A6-DD4F-93AE-066957CEAB61}"/>
                </a:ext>
              </a:extLst>
            </p:cNvPr>
            <p:cNvGrpSpPr/>
            <p:nvPr/>
          </p:nvGrpSpPr>
          <p:grpSpPr>
            <a:xfrm>
              <a:off x="270693" y="3320275"/>
              <a:ext cx="1952625" cy="825500"/>
              <a:chOff x="457200" y="6168329"/>
              <a:chExt cx="3124200" cy="990600"/>
            </a:xfrm>
          </p:grpSpPr>
          <p:sp>
            <p:nvSpPr>
              <p:cNvPr id="52" name="Rounded Rectangle 1">
                <a:extLst>
                  <a:ext uri="{FF2B5EF4-FFF2-40B4-BE49-F238E27FC236}">
                    <a16:creationId xmlns:a16="http://schemas.microsoft.com/office/drawing/2014/main" id="{E52670F7-EF61-624B-AB35-8862CC80C6D6}"/>
                  </a:ext>
                </a:extLst>
              </p:cNvPr>
              <p:cNvSpPr/>
              <p:nvPr/>
            </p:nvSpPr>
            <p:spPr>
              <a:xfrm>
                <a:off x="457200" y="6168329"/>
                <a:ext cx="3124200" cy="990600"/>
              </a:xfrm>
              <a:prstGeom prst="roundRect">
                <a:avLst/>
              </a:prstGeom>
              <a:solidFill>
                <a:srgbClr val="628B13"/>
              </a:solidFill>
              <a:ln w="25400">
                <a:solidFill>
                  <a:schemeClr val="accent3">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363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4" name="TextBox 73">
                <a:extLst>
                  <a:ext uri="{FF2B5EF4-FFF2-40B4-BE49-F238E27FC236}">
                    <a16:creationId xmlns:a16="http://schemas.microsoft.com/office/drawing/2014/main" id="{024A61EE-5391-8541-8EA9-7DDE50590476}"/>
                  </a:ext>
                </a:extLst>
              </p:cNvPr>
              <p:cNvSpPr txBox="1"/>
              <p:nvPr/>
            </p:nvSpPr>
            <p:spPr>
              <a:xfrm>
                <a:off x="511035" y="6368220"/>
                <a:ext cx="1529138" cy="553998"/>
              </a:xfrm>
              <a:prstGeom prst="rect">
                <a:avLst/>
              </a:prstGeom>
              <a:noFill/>
            </p:spPr>
            <p:txBody>
              <a:bodyPr wrap="none" rtlCol="0">
                <a:spAutoFit/>
              </a:bodyPr>
              <a:lstStyle/>
              <a:p>
                <a:pPr marL="0" marR="0" lvl="0" indent="0" algn="l" defTabSz="913635"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Arial"/>
                    <a:ea typeface="+mn-ea"/>
                    <a:cs typeface="Arial"/>
                  </a:rPr>
                  <a:t>$</a:t>
                </a:r>
                <a:r>
                  <a:rPr lang="en-US" sz="2400" dirty="0">
                    <a:solidFill>
                      <a:srgbClr val="FFFFFF"/>
                    </a:solidFill>
                    <a:latin typeface="Arial"/>
                    <a:cs typeface="Arial"/>
                  </a:rPr>
                  <a:t>96</a:t>
                </a:r>
                <a:r>
                  <a:rPr kumimoji="0" lang="en-US" sz="2400" b="0" i="0" u="none" strike="noStrike" kern="1200" cap="none" spc="0" normalizeH="0" baseline="0" noProof="0" dirty="0">
                    <a:ln>
                      <a:noFill/>
                    </a:ln>
                    <a:solidFill>
                      <a:srgbClr val="FFFFFF"/>
                    </a:solidFill>
                    <a:effectLst/>
                    <a:uLnTx/>
                    <a:uFillTx/>
                    <a:latin typeface="Arial"/>
                    <a:ea typeface="+mn-ea"/>
                    <a:cs typeface="Arial"/>
                  </a:rPr>
                  <a:t>M</a:t>
                </a:r>
              </a:p>
            </p:txBody>
          </p:sp>
          <p:sp>
            <p:nvSpPr>
              <p:cNvPr id="75" name="TextBox 74">
                <a:extLst>
                  <a:ext uri="{FF2B5EF4-FFF2-40B4-BE49-F238E27FC236}">
                    <a16:creationId xmlns:a16="http://schemas.microsoft.com/office/drawing/2014/main" id="{626AA349-4275-784A-949D-4625638D4EEE}"/>
                  </a:ext>
                </a:extLst>
              </p:cNvPr>
              <p:cNvSpPr txBox="1"/>
              <p:nvPr/>
            </p:nvSpPr>
            <p:spPr>
              <a:xfrm>
                <a:off x="2232115" y="6479019"/>
                <a:ext cx="1280158" cy="332399"/>
              </a:xfrm>
              <a:prstGeom prst="rect">
                <a:avLst/>
              </a:prstGeom>
              <a:noFill/>
            </p:spPr>
            <p:txBody>
              <a:bodyPr wrap="square" rtlCol="0" anchor="ctr" anchorCtr="0">
                <a:spAutoFit/>
              </a:bodyPr>
              <a:lstStyle/>
              <a:p>
                <a:pPr marL="0" marR="0" lvl="0" indent="0" algn="l"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FY 2018 </a:t>
                </a:r>
              </a:p>
            </p:txBody>
          </p:sp>
        </p:grpSp>
        <p:grpSp>
          <p:nvGrpSpPr>
            <p:cNvPr id="42" name="Group 41">
              <a:extLst>
                <a:ext uri="{FF2B5EF4-FFF2-40B4-BE49-F238E27FC236}">
                  <a16:creationId xmlns:a16="http://schemas.microsoft.com/office/drawing/2014/main" id="{ECF0167B-D581-2F48-9DB0-FBBB97DAB6CD}"/>
                </a:ext>
              </a:extLst>
            </p:cNvPr>
            <p:cNvGrpSpPr/>
            <p:nvPr/>
          </p:nvGrpSpPr>
          <p:grpSpPr>
            <a:xfrm>
              <a:off x="270693" y="4513962"/>
              <a:ext cx="1952625" cy="825500"/>
              <a:chOff x="457200" y="8534400"/>
              <a:chExt cx="3124200" cy="990600"/>
            </a:xfrm>
          </p:grpSpPr>
          <p:sp>
            <p:nvSpPr>
              <p:cNvPr id="49" name="Rounded Rectangle 22">
                <a:extLst>
                  <a:ext uri="{FF2B5EF4-FFF2-40B4-BE49-F238E27FC236}">
                    <a16:creationId xmlns:a16="http://schemas.microsoft.com/office/drawing/2014/main" id="{30D4EA85-5149-5847-AABA-81816E38B3F4}"/>
                  </a:ext>
                </a:extLst>
              </p:cNvPr>
              <p:cNvSpPr/>
              <p:nvPr/>
            </p:nvSpPr>
            <p:spPr>
              <a:xfrm>
                <a:off x="457200" y="8534400"/>
                <a:ext cx="3124200" cy="990600"/>
              </a:xfrm>
              <a:prstGeom prst="roundRect">
                <a:avLst/>
              </a:prstGeom>
              <a:ln>
                <a:solidFill>
                  <a:schemeClr val="accent5">
                    <a:lumMod val="75000"/>
                  </a:schemeClr>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363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pic>
            <p:nvPicPr>
              <p:cNvPr id="50" name="Picture 49">
                <a:extLst>
                  <a:ext uri="{FF2B5EF4-FFF2-40B4-BE49-F238E27FC236}">
                    <a16:creationId xmlns:a16="http://schemas.microsoft.com/office/drawing/2014/main" id="{3D90258B-496F-BC4C-A7FB-BAF68EDB0729}"/>
                  </a:ext>
                </a:extLst>
              </p:cNvPr>
              <p:cNvPicPr>
                <a:picLocks noChangeAspect="1"/>
              </p:cNvPicPr>
              <p:nvPr/>
            </p:nvPicPr>
            <p:blipFill>
              <a:blip r:embed="rId3" cstate="print"/>
              <a:stretch>
                <a:fillRect/>
              </a:stretch>
            </p:blipFill>
            <p:spPr>
              <a:xfrm>
                <a:off x="511034" y="8680810"/>
                <a:ext cx="1029749" cy="697781"/>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pic>
          <p:sp>
            <p:nvSpPr>
              <p:cNvPr id="51" name="TextBox 50">
                <a:extLst>
                  <a:ext uri="{FF2B5EF4-FFF2-40B4-BE49-F238E27FC236}">
                    <a16:creationId xmlns:a16="http://schemas.microsoft.com/office/drawing/2014/main" id="{507E0C6B-4168-EE42-B0B1-428D7C1D8CFC}"/>
                  </a:ext>
                </a:extLst>
              </p:cNvPr>
              <p:cNvSpPr txBox="1"/>
              <p:nvPr/>
            </p:nvSpPr>
            <p:spPr>
              <a:xfrm>
                <a:off x="1555749" y="8641902"/>
                <a:ext cx="1667373" cy="775597"/>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rtlCol="0" anchor="ctr" anchorCtr="0">
                <a:spAutoFit/>
              </a:bodyPr>
              <a:lstStyle/>
              <a:p>
                <a:pPr marL="0" marR="0" lvl="0" indent="0" algn="ctr" defTabSz="913635" rtl="0" eaLnBrk="1" fontAlgn="auto" latinLnBrk="0" hangingPunct="1">
                  <a:lnSpc>
                    <a:spcPct val="100000"/>
                  </a:lnSpc>
                  <a:spcBef>
                    <a:spcPts val="0"/>
                  </a:spcBef>
                  <a:spcAft>
                    <a:spcPts val="0"/>
                  </a:spcAft>
                  <a:buClrTx/>
                  <a:buSzTx/>
                  <a:buFontTx/>
                  <a:buNone/>
                  <a:tabLst/>
                  <a:defRPr/>
                </a:pPr>
                <a:r>
                  <a:rPr lang="en-US" sz="2400" dirty="0">
                    <a:solidFill>
                      <a:srgbClr val="FFFFFF"/>
                    </a:solidFill>
                    <a:latin typeface="Arial"/>
                    <a:cs typeface="Arial"/>
                  </a:rPr>
                  <a:t>XXX</a:t>
                </a:r>
                <a:endParaRPr kumimoji="0" lang="en-US" sz="2400" b="0" i="0" u="none" strike="noStrike" kern="1200" cap="none" spc="0" normalizeH="0" baseline="0" noProof="0" dirty="0">
                  <a:ln>
                    <a:noFill/>
                  </a:ln>
                  <a:solidFill>
                    <a:srgbClr val="FFFFFF"/>
                  </a:solidFill>
                  <a:effectLst/>
                  <a:uLnTx/>
                  <a:uFillTx/>
                  <a:latin typeface="Arial"/>
                  <a:ea typeface="+mn-ea"/>
                  <a:cs typeface="Arial"/>
                </a:endParaRPr>
              </a:p>
              <a:p>
                <a:pPr marL="0" marR="0" lvl="0" indent="0" algn="ctr"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proposals</a:t>
                </a:r>
              </a:p>
            </p:txBody>
          </p:sp>
        </p:grpSp>
        <p:grpSp>
          <p:nvGrpSpPr>
            <p:cNvPr id="43" name="Group 42">
              <a:extLst>
                <a:ext uri="{FF2B5EF4-FFF2-40B4-BE49-F238E27FC236}">
                  <a16:creationId xmlns:a16="http://schemas.microsoft.com/office/drawing/2014/main" id="{21270E1C-F392-4C4E-8AB1-3DD5A1571DB3}"/>
                </a:ext>
              </a:extLst>
            </p:cNvPr>
            <p:cNvGrpSpPr/>
            <p:nvPr/>
          </p:nvGrpSpPr>
          <p:grpSpPr>
            <a:xfrm>
              <a:off x="3028387" y="3939247"/>
              <a:ext cx="1952625" cy="825500"/>
              <a:chOff x="4419600" y="6159548"/>
              <a:chExt cx="3124200" cy="990600"/>
            </a:xfrm>
          </p:grpSpPr>
          <p:sp>
            <p:nvSpPr>
              <p:cNvPr id="45" name="Rounded Rectangle 28">
                <a:extLst>
                  <a:ext uri="{FF2B5EF4-FFF2-40B4-BE49-F238E27FC236}">
                    <a16:creationId xmlns:a16="http://schemas.microsoft.com/office/drawing/2014/main" id="{454A8DD8-663E-0D46-90B4-9C722B40C3A7}"/>
                  </a:ext>
                </a:extLst>
              </p:cNvPr>
              <p:cNvSpPr/>
              <p:nvPr/>
            </p:nvSpPr>
            <p:spPr>
              <a:xfrm>
                <a:off x="4419600" y="6159548"/>
                <a:ext cx="3124200" cy="990600"/>
              </a:xfrm>
              <a:prstGeom prst="roundRect">
                <a:avLst/>
              </a:prstGeom>
              <a:solidFill>
                <a:srgbClr val="166B83"/>
              </a:solidFill>
              <a:ln w="25400">
                <a:solidFill>
                  <a:srgbClr val="1DC6D4"/>
                </a:solid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363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7" name="TextBox 46">
                <a:extLst>
                  <a:ext uri="{FF2B5EF4-FFF2-40B4-BE49-F238E27FC236}">
                    <a16:creationId xmlns:a16="http://schemas.microsoft.com/office/drawing/2014/main" id="{42693A48-D8B5-7E48-8BA4-22613FAD97C1}"/>
                  </a:ext>
                </a:extLst>
              </p:cNvPr>
              <p:cNvSpPr txBox="1"/>
              <p:nvPr/>
            </p:nvSpPr>
            <p:spPr>
              <a:xfrm>
                <a:off x="5791726" y="6267050"/>
                <a:ext cx="1118768" cy="775597"/>
              </a:xfrm>
              <a:prstGeom prst="rect">
                <a:avLst/>
              </a:prstGeom>
              <a:noFill/>
            </p:spPr>
            <p:txBody>
              <a:bodyPr wrap="none" rtlCol="0" anchor="ctr" anchorCtr="0">
                <a:spAutoFit/>
              </a:bodyPr>
              <a:lstStyle/>
              <a:p>
                <a:pPr marL="0" marR="0" lvl="0" indent="0" algn="ctr" defTabSz="913635" rtl="0" eaLnBrk="1" fontAlgn="auto" latinLnBrk="0" hangingPunct="1">
                  <a:lnSpc>
                    <a:spcPct val="100000"/>
                  </a:lnSpc>
                  <a:spcBef>
                    <a:spcPts val="0"/>
                  </a:spcBef>
                  <a:spcAft>
                    <a:spcPts val="0"/>
                  </a:spcAft>
                  <a:buClrTx/>
                  <a:buSzTx/>
                  <a:buFontTx/>
                  <a:buNone/>
                  <a:tabLst/>
                  <a:defRPr/>
                </a:pPr>
                <a:r>
                  <a:rPr lang="en-US" sz="2400" dirty="0">
                    <a:solidFill>
                      <a:srgbClr val="FFFFFF"/>
                    </a:solidFill>
                    <a:latin typeface="Arial"/>
                    <a:cs typeface="Arial"/>
                  </a:rPr>
                  <a:t>80</a:t>
                </a:r>
                <a:endParaRPr kumimoji="0" lang="en-US" sz="2400" b="0" i="0" u="none" strike="noStrike" kern="1200" cap="none" spc="0" normalizeH="0" baseline="0" noProof="0" dirty="0">
                  <a:ln>
                    <a:noFill/>
                  </a:ln>
                  <a:solidFill>
                    <a:srgbClr val="FFFFFF"/>
                  </a:solidFill>
                  <a:effectLst/>
                  <a:uLnTx/>
                  <a:uFillTx/>
                  <a:latin typeface="Arial"/>
                  <a:ea typeface="+mn-ea"/>
                  <a:cs typeface="Arial"/>
                </a:endParaRPr>
              </a:p>
              <a:p>
                <a:pPr marL="0" marR="0" lvl="0" indent="0" algn="ctr" defTabSz="913635"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Arial"/>
                    <a:ea typeface="+mn-ea"/>
                    <a:cs typeface="Arial"/>
                  </a:rPr>
                  <a:t>awards</a:t>
                </a:r>
              </a:p>
            </p:txBody>
          </p:sp>
          <p:pic>
            <p:nvPicPr>
              <p:cNvPr id="48" name="Picture 47">
                <a:extLst>
                  <a:ext uri="{FF2B5EF4-FFF2-40B4-BE49-F238E27FC236}">
                    <a16:creationId xmlns:a16="http://schemas.microsoft.com/office/drawing/2014/main" id="{B8B114A4-E359-804A-A68C-9F57259B5ADB}"/>
                  </a:ext>
                </a:extLst>
              </p:cNvPr>
              <p:cNvPicPr>
                <a:picLocks noChangeAspect="1"/>
              </p:cNvPicPr>
              <p:nvPr/>
            </p:nvPicPr>
            <p:blipFill>
              <a:blip r:embed="rId4" cstate="print"/>
              <a:stretch>
                <a:fillRect/>
              </a:stretch>
            </p:blipFill>
            <p:spPr>
              <a:xfrm>
                <a:off x="4730304" y="6307376"/>
                <a:ext cx="694944" cy="694944"/>
              </a:xfrm>
              <a:prstGeom prst="rect">
                <a:avLst/>
              </a:prstGeom>
            </p:spPr>
          </p:pic>
        </p:grpSp>
        <p:sp>
          <p:nvSpPr>
            <p:cNvPr id="44" name="TextBox 43">
              <a:extLst>
                <a:ext uri="{FF2B5EF4-FFF2-40B4-BE49-F238E27FC236}">
                  <a16:creationId xmlns:a16="http://schemas.microsoft.com/office/drawing/2014/main" id="{7BB17C5F-8623-BA49-BDE0-6564279E81D4}"/>
                </a:ext>
              </a:extLst>
            </p:cNvPr>
            <p:cNvSpPr txBox="1"/>
            <p:nvPr/>
          </p:nvSpPr>
          <p:spPr>
            <a:xfrm>
              <a:off x="3265917" y="4895467"/>
              <a:ext cx="1487151"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a:ea typeface="+mn-ea"/>
                  <a:cs typeface="+mn-cs"/>
                </a:rPr>
                <a:t>YY% Success Rate</a:t>
              </a:r>
            </a:p>
          </p:txBody>
        </p:sp>
      </p:grpSp>
    </p:spTree>
    <p:extLst>
      <p:ext uri="{BB962C8B-B14F-4D97-AF65-F5344CB8AC3E}">
        <p14:creationId xmlns:p14="http://schemas.microsoft.com/office/powerpoint/2010/main" val="1320606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16"/>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p:bldP spid="116"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C4BD-5A9D-C846-8C3E-A0EC1FB72AB7}"/>
              </a:ext>
            </a:extLst>
          </p:cNvPr>
          <p:cNvSpPr>
            <a:spLocks noGrp="1"/>
          </p:cNvSpPr>
          <p:nvPr>
            <p:ph type="title"/>
          </p:nvPr>
        </p:nvSpPr>
        <p:spPr>
          <a:xfrm>
            <a:off x="609600" y="-70338"/>
            <a:ext cx="10972800" cy="986118"/>
          </a:xfrm>
        </p:spPr>
        <p:txBody>
          <a:bodyPr>
            <a:normAutofit/>
          </a:bodyPr>
          <a:lstStyle/>
          <a:p>
            <a:r>
              <a:rPr lang="en-US" sz="4400" dirty="0">
                <a:latin typeface="+mn-lt"/>
              </a:rPr>
              <a:t>CSSI Awards Geographic Distribution</a:t>
            </a:r>
            <a:endParaRPr lang="en-US" dirty="0">
              <a:latin typeface="+mn-lt"/>
            </a:endParaRPr>
          </a:p>
        </p:txBody>
      </p:sp>
      <p:pic>
        <p:nvPicPr>
          <p:cNvPr id="3" name="Picture 2">
            <a:extLst>
              <a:ext uri="{FF2B5EF4-FFF2-40B4-BE49-F238E27FC236}">
                <a16:creationId xmlns:a16="http://schemas.microsoft.com/office/drawing/2014/main" id="{AC9123EE-9492-CA4D-B4E0-72332CFB0EDF}"/>
              </a:ext>
            </a:extLst>
          </p:cNvPr>
          <p:cNvPicPr>
            <a:picLocks noChangeAspect="1"/>
          </p:cNvPicPr>
          <p:nvPr/>
        </p:nvPicPr>
        <p:blipFill>
          <a:blip r:embed="rId3"/>
          <a:stretch>
            <a:fillRect/>
          </a:stretch>
        </p:blipFill>
        <p:spPr>
          <a:xfrm>
            <a:off x="1181100" y="688240"/>
            <a:ext cx="9829800" cy="6184900"/>
          </a:xfrm>
          <a:prstGeom prst="rect">
            <a:avLst/>
          </a:prstGeom>
        </p:spPr>
      </p:pic>
    </p:spTree>
    <p:extLst>
      <p:ext uri="{BB962C8B-B14F-4D97-AF65-F5344CB8AC3E}">
        <p14:creationId xmlns:p14="http://schemas.microsoft.com/office/powerpoint/2010/main" val="2952264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C4BD-5A9D-C846-8C3E-A0EC1FB72AB7}"/>
              </a:ext>
            </a:extLst>
          </p:cNvPr>
          <p:cNvSpPr>
            <a:spLocks noGrp="1"/>
          </p:cNvSpPr>
          <p:nvPr>
            <p:ph type="title"/>
          </p:nvPr>
        </p:nvSpPr>
        <p:spPr>
          <a:xfrm>
            <a:off x="609600" y="0"/>
            <a:ext cx="11314922" cy="986118"/>
          </a:xfrm>
        </p:spPr>
        <p:txBody>
          <a:bodyPr>
            <a:normAutofit/>
          </a:bodyPr>
          <a:lstStyle/>
          <a:p>
            <a:r>
              <a:rPr lang="en-US" sz="4400" dirty="0"/>
              <a:t>PI Gender/Ethnicity Distribution</a:t>
            </a:r>
            <a:endParaRPr lang="en-US" dirty="0"/>
          </a:p>
        </p:txBody>
      </p:sp>
      <p:graphicFrame>
        <p:nvGraphicFramePr>
          <p:cNvPr id="4" name="Chart 3">
            <a:extLst>
              <a:ext uri="{FF2B5EF4-FFF2-40B4-BE49-F238E27FC236}">
                <a16:creationId xmlns:a16="http://schemas.microsoft.com/office/drawing/2014/main" id="{8B336F80-9ECB-44CE-92A4-84632505AEB7}"/>
              </a:ext>
            </a:extLst>
          </p:cNvPr>
          <p:cNvGraphicFramePr>
            <a:graphicFrameLocks/>
          </p:cNvGraphicFramePr>
          <p:nvPr>
            <p:extLst>
              <p:ext uri="{D42A27DB-BD31-4B8C-83A1-F6EECF244321}">
                <p14:modId xmlns:p14="http://schemas.microsoft.com/office/powerpoint/2010/main" val="2702416096"/>
              </p:ext>
            </p:extLst>
          </p:nvPr>
        </p:nvGraphicFramePr>
        <p:xfrm>
          <a:off x="820615" y="1295235"/>
          <a:ext cx="4994031" cy="450603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67CCDA54-21C3-4FFB-B5C5-3F2BD5166938}"/>
              </a:ext>
            </a:extLst>
          </p:cNvPr>
          <p:cNvGraphicFramePr>
            <a:graphicFrameLocks/>
          </p:cNvGraphicFramePr>
          <p:nvPr>
            <p:extLst>
              <p:ext uri="{D42A27DB-BD31-4B8C-83A1-F6EECF244321}">
                <p14:modId xmlns:p14="http://schemas.microsoft.com/office/powerpoint/2010/main" val="1377157307"/>
              </p:ext>
            </p:extLst>
          </p:nvPr>
        </p:nvGraphicFramePr>
        <p:xfrm>
          <a:off x="4736123" y="1295235"/>
          <a:ext cx="8206154" cy="547063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889338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F772DC-C053-3E4C-B043-D01DC22152BE}"/>
              </a:ext>
            </a:extLst>
          </p:cNvPr>
          <p:cNvSpPr>
            <a:spLocks noGrp="1"/>
          </p:cNvSpPr>
          <p:nvPr>
            <p:ph idx="1"/>
          </p:nvPr>
        </p:nvSpPr>
        <p:spPr>
          <a:xfrm>
            <a:off x="1777285" y="4201885"/>
            <a:ext cx="8950816" cy="1225084"/>
          </a:xfrm>
        </p:spPr>
        <p:txBody>
          <a:bodyPr>
            <a:noAutofit/>
          </a:bodyPr>
          <a:lstStyle/>
          <a:p>
            <a:pPr marL="0" indent="0" algn="ctr">
              <a:buNone/>
            </a:pPr>
            <a:r>
              <a:rPr lang="en-US" sz="2400" i="1"/>
              <a:t>“…. an agile, integrated, robust, trustworthy and sustainable CI ecosystem that drives new thinking and transformative discoveries in all areas of S&amp;E research and education”</a:t>
            </a:r>
          </a:p>
          <a:p>
            <a:pPr marL="0" indent="0" algn="ctr">
              <a:buNone/>
            </a:pPr>
            <a:endParaRPr lang="en-US" sz="2400" i="1"/>
          </a:p>
        </p:txBody>
      </p:sp>
      <p:sp>
        <p:nvSpPr>
          <p:cNvPr id="2" name="Rectangle 1">
            <a:extLst>
              <a:ext uri="{FF2B5EF4-FFF2-40B4-BE49-F238E27FC236}">
                <a16:creationId xmlns:a16="http://schemas.microsoft.com/office/drawing/2014/main" id="{DCB01251-2D28-4451-BBCF-98E4263BA339}"/>
              </a:ext>
            </a:extLst>
          </p:cNvPr>
          <p:cNvSpPr/>
          <p:nvPr/>
        </p:nvSpPr>
        <p:spPr>
          <a:xfrm>
            <a:off x="1459345" y="1300402"/>
            <a:ext cx="9467273" cy="243143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a:ln>
                  <a:noFill/>
                </a:ln>
                <a:solidFill>
                  <a:srgbClr val="4F81BD"/>
                </a:solidFill>
                <a:effectLst/>
                <a:uLnTx/>
                <a:uFillTx/>
                <a:latin typeface="Calibri" panose="020F0502020204030204" pitchFamily="34" charset="0"/>
                <a:ea typeface="+mn-ea"/>
                <a:cs typeface="Calibri" panose="020F0502020204030204" pitchFamily="34" charset="0"/>
              </a:rPr>
              <a:t>Transforming Science Through Cyberinfrastructure</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Ligh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04040"/>
                </a:solidFill>
                <a:effectLst/>
                <a:uLnTx/>
                <a:uFillTx/>
                <a:latin typeface="Calibri-Italic"/>
                <a:ea typeface="+mn-ea"/>
                <a:cs typeface="+mn-cs"/>
              </a:rPr>
              <a:t>NSF’s Blueprint for a National Cyberinfrastructure Ecosystem for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a:ln>
                  <a:noFill/>
                </a:ln>
                <a:solidFill>
                  <a:srgbClr val="404040"/>
                </a:solidFill>
                <a:effectLst/>
                <a:uLnTx/>
                <a:uFillTx/>
                <a:latin typeface="Calibri-Italic"/>
                <a:ea typeface="+mn-ea"/>
                <a:cs typeface="+mn-cs"/>
              </a:rPr>
              <a:t>Science and Engineering in the 21st Century</a:t>
            </a:r>
            <a:endParaRPr kumimoji="0" lang="en-US" sz="2800" b="0" i="0" u="none" strike="noStrike" kern="1200" cap="none" spc="0" normalizeH="0" baseline="0" noProof="0">
              <a:ln>
                <a:noFill/>
              </a:ln>
              <a:solidFill>
                <a:prstClr val="black"/>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4D983FD9-96E4-48CA-ACAE-51FC2D8E389C}"/>
              </a:ext>
            </a:extLst>
          </p:cNvPr>
          <p:cNvSpPr/>
          <p:nvPr/>
        </p:nvSpPr>
        <p:spPr>
          <a:xfrm rot="2169936">
            <a:off x="10743078" y="809928"/>
            <a:ext cx="713337" cy="400110"/>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Calibri" panose="020F0502020204030204" pitchFamily="34" charset="0"/>
                <a:ea typeface="+mn-ea"/>
                <a:cs typeface="+mn-cs"/>
              </a:rPr>
              <a:t>Draft</a:t>
            </a:r>
          </a:p>
        </p:txBody>
      </p:sp>
      <p:sp>
        <p:nvSpPr>
          <p:cNvPr id="9" name="Rectangle 8">
            <a:extLst>
              <a:ext uri="{FF2B5EF4-FFF2-40B4-BE49-F238E27FC236}">
                <a16:creationId xmlns:a16="http://schemas.microsoft.com/office/drawing/2014/main" id="{E2DF02C0-D5B6-40DC-AC70-F3F90F8175E2}"/>
              </a:ext>
            </a:extLst>
          </p:cNvPr>
          <p:cNvSpPr/>
          <p:nvPr/>
        </p:nvSpPr>
        <p:spPr>
          <a:xfrm>
            <a:off x="701964" y="504403"/>
            <a:ext cx="10982036" cy="5767088"/>
          </a:xfrm>
          <a:prstGeom prst="rect">
            <a:avLst/>
          </a:prstGeom>
          <a:noFill/>
          <a:ln w="6350" cap="sq" cmpd="sng">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30E276C0-BBB8-3E4A-ADE9-238DD7CF5796}"/>
              </a:ext>
            </a:extLst>
          </p:cNvPr>
          <p:cNvSpPr/>
          <p:nvPr/>
        </p:nvSpPr>
        <p:spPr>
          <a:xfrm>
            <a:off x="4734885" y="6308080"/>
            <a:ext cx="3520516" cy="461665"/>
          </a:xfrm>
          <a:prstGeom prst="rect">
            <a:avLst/>
          </a:prstGeom>
          <a:ln>
            <a:solidFill>
              <a:schemeClr val="accent1"/>
            </a:solidFill>
          </a:ln>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sng" strike="noStrike" kern="1200" cap="none" spc="0" normalizeH="0" baseline="0" noProof="0" dirty="0">
                <a:ln>
                  <a:noFill/>
                </a:ln>
                <a:solidFill>
                  <a:srgbClr val="954F72"/>
                </a:solidFill>
                <a:effectLst/>
                <a:uLnTx/>
                <a:uFillTx/>
                <a:latin typeface="Arial" panose="020B0604020202020204" pitchFamily="34" charset="0"/>
                <a:ea typeface="+mn-ea"/>
                <a:cs typeface="+mn-cs"/>
                <a:hlinkClick r:id="rId3"/>
              </a:rPr>
              <a:t>http://go.usa.gov/xm8bU</a:t>
            </a:r>
            <a:endParaRPr kumimoji="0" lang="en-US" sz="2400" b="0" i="0" u="none" strike="noStrike" kern="1200" cap="none" spc="0" normalizeH="0" baseline="0" noProof="0" dirty="0">
              <a:ln>
                <a:noFill/>
              </a:ln>
              <a:solidFill>
                <a:prstClr val="black"/>
              </a:solidFill>
              <a:effectLst/>
              <a:uLnTx/>
              <a:uFillTx/>
              <a:latin typeface="Calibri"/>
              <a:ea typeface="+mn-ea"/>
              <a:cs typeface="+mn-cs"/>
            </a:endParaRPr>
          </a:p>
        </p:txBody>
      </p:sp>
      <p:sp>
        <p:nvSpPr>
          <p:cNvPr id="8" name="TextBox 7">
            <a:extLst>
              <a:ext uri="{FF2B5EF4-FFF2-40B4-BE49-F238E27FC236}">
                <a16:creationId xmlns:a16="http://schemas.microsoft.com/office/drawing/2014/main" id="{FE53C377-80DE-7746-A98B-5CD23C1F7CCB}"/>
              </a:ext>
            </a:extLst>
          </p:cNvPr>
          <p:cNvSpPr txBox="1"/>
          <p:nvPr/>
        </p:nvSpPr>
        <p:spPr>
          <a:xfrm>
            <a:off x="959159" y="5676257"/>
            <a:ext cx="10444396"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FF0000"/>
                </a:solidFill>
                <a:effectLst/>
                <a:uLnTx/>
                <a:uFillTx/>
                <a:latin typeface="Calibri"/>
                <a:ea typeface="+mn-ea"/>
                <a:cs typeface="+mn-cs"/>
              </a:rPr>
              <a:t>Community-informed blueprints focused on different elements of the CI ecosystem</a:t>
            </a:r>
          </a:p>
        </p:txBody>
      </p:sp>
    </p:spTree>
    <p:extLst>
      <p:ext uri="{BB962C8B-B14F-4D97-AF65-F5344CB8AC3E}">
        <p14:creationId xmlns:p14="http://schemas.microsoft.com/office/powerpoint/2010/main" val="922984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30051</TotalTime>
  <Words>1192</Words>
  <Application>Microsoft Macintosh PowerPoint</Application>
  <PresentationFormat>Widescreen</PresentationFormat>
  <Paragraphs>137</Paragraphs>
  <Slides>11</Slides>
  <Notes>11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Arial</vt:lpstr>
      <vt:lpstr>Calibri</vt:lpstr>
      <vt:lpstr>Calibri Light</vt:lpstr>
      <vt:lpstr>Calibri-Italic</vt:lpstr>
      <vt:lpstr>Calibri-Light</vt:lpstr>
      <vt:lpstr>Chiller</vt:lpstr>
      <vt:lpstr>Formata BQ Regular</vt:lpstr>
      <vt:lpstr>Wingdings</vt:lpstr>
      <vt:lpstr>Office Theme</vt:lpstr>
      <vt:lpstr>2_Office Theme</vt:lpstr>
      <vt:lpstr>2020 CSSI PI Meeting </vt:lpstr>
      <vt:lpstr>CSSI has been around for 9 years!</vt:lpstr>
      <vt:lpstr>CSSI Program Guiding Principles</vt:lpstr>
      <vt:lpstr>CSSI Umbrella</vt:lpstr>
      <vt:lpstr>PowerPoint Presentation</vt:lpstr>
      <vt:lpstr>NSF OAC and CSSI by the numbers</vt:lpstr>
      <vt:lpstr>CSSI Awards Geographic Distribution</vt:lpstr>
      <vt:lpstr>PI Gender/Ethnicity Distribution</vt:lpstr>
      <vt:lpstr>PowerPoint Presentation</vt:lpstr>
      <vt:lpstr>Next Steps</vt:lpstr>
      <vt:lpstr>PowerPoint Presentation</vt:lpstr>
    </vt:vector>
  </TitlesOfParts>
  <Manager/>
  <Company>National Science Foundation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Future of CSSI:Visioning workshop</dc:title>
  <dc:subject/>
  <dc:creator>Vipin Chaudhary</dc:creator>
  <cp:keywords/>
  <dc:description/>
  <cp:lastModifiedBy>Chaudhary, Vipin</cp:lastModifiedBy>
  <cp:revision>961</cp:revision>
  <cp:lastPrinted>2018-04-13T18:33:17Z</cp:lastPrinted>
  <dcterms:created xsi:type="dcterms:W3CDTF">2016-09-16T16:15:08Z</dcterms:created>
  <dcterms:modified xsi:type="dcterms:W3CDTF">2020-02-13T06:38:10Z</dcterms:modified>
  <cp:category/>
</cp:coreProperties>
</file>

<file path=docProps/thumbnail.jpeg>
</file>